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7" r:id="rId3"/>
    <p:sldId id="259" r:id="rId4"/>
    <p:sldId id="258" r:id="rId5"/>
    <p:sldId id="260" r:id="rId6"/>
    <p:sldId id="261" r:id="rId7"/>
    <p:sldId id="262" r:id="rId8"/>
    <p:sldId id="263" r:id="rId9"/>
    <p:sldId id="264" r:id="rId10"/>
    <p:sldId id="265" r:id="rId11"/>
    <p:sldId id="267" r:id="rId12"/>
    <p:sldId id="266"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11/23/2024</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914588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11/23/2024</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061323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11/23/2024</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26510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11/23/2024</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538539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11/23/2024</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69227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11/23/2024</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44928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11/23/2024</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371476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11/23/2024</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24133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11/23/2024</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318023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11/23/2024</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268953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11/23/2024</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490381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11/23/2024</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10782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0" r:id="rId6"/>
    <p:sldLayoutId id="2147483686" r:id="rId7"/>
    <p:sldLayoutId id="2147483687" r:id="rId8"/>
    <p:sldLayoutId id="2147483688" r:id="rId9"/>
    <p:sldLayoutId id="2147483689" r:id="rId10"/>
    <p:sldLayoutId id="2147483691"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Rectangle 1040">
            <a:extLst>
              <a:ext uri="{FF2B5EF4-FFF2-40B4-BE49-F238E27FC236}">
                <a16:creationId xmlns:a16="http://schemas.microsoft.com/office/drawing/2014/main" id="{0EECA69B-4C2A-7F31-8019-E90DB3BD49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pic>
        <p:nvPicPr>
          <p:cNvPr id="1026" name="Picture 2">
            <a:extLst>
              <a:ext uri="{FF2B5EF4-FFF2-40B4-BE49-F238E27FC236}">
                <a16:creationId xmlns:a16="http://schemas.microsoft.com/office/drawing/2014/main" id="{E0392266-8E9B-A7D5-9CBC-11B36A43CF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97" t="16564" r="7494" b="15255"/>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a:extLst>
              <a:ext uri="{FF2B5EF4-FFF2-40B4-BE49-F238E27FC236}">
                <a16:creationId xmlns:a16="http://schemas.microsoft.com/office/drawing/2014/main" id="{857DEAC1-B3AA-6569-0A44-A191DF2F3C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86401"/>
            <a:ext cx="12191999" cy="13716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sp>
        <p:nvSpPr>
          <p:cNvPr id="2" name="Title 1">
            <a:extLst>
              <a:ext uri="{FF2B5EF4-FFF2-40B4-BE49-F238E27FC236}">
                <a16:creationId xmlns:a16="http://schemas.microsoft.com/office/drawing/2014/main" id="{4F8A3E1E-41F5-BCD1-2407-48CFEF11BB28}"/>
              </a:ext>
            </a:extLst>
          </p:cNvPr>
          <p:cNvSpPr>
            <a:spLocks noGrp="1"/>
          </p:cNvSpPr>
          <p:nvPr>
            <p:ph type="ctrTitle"/>
          </p:nvPr>
        </p:nvSpPr>
        <p:spPr>
          <a:xfrm>
            <a:off x="320040" y="5715007"/>
            <a:ext cx="7983070" cy="958655"/>
          </a:xfrm>
          <a:ln>
            <a:noFill/>
          </a:ln>
        </p:spPr>
        <p:txBody>
          <a:bodyPr anchor="ctr">
            <a:noAutofit/>
          </a:bodyPr>
          <a:lstStyle/>
          <a:p>
            <a:pPr>
              <a:lnSpc>
                <a:spcPct val="90000"/>
              </a:lnSpc>
            </a:pPr>
            <a:r>
              <a:rPr lang="en-US" sz="3100" dirty="0"/>
              <a:t>We Need the Help of the Holy Spirit to Live the Christian Life.</a:t>
            </a:r>
          </a:p>
        </p:txBody>
      </p:sp>
      <p:sp>
        <p:nvSpPr>
          <p:cNvPr id="3" name="Subtitle 2">
            <a:extLst>
              <a:ext uri="{FF2B5EF4-FFF2-40B4-BE49-F238E27FC236}">
                <a16:creationId xmlns:a16="http://schemas.microsoft.com/office/drawing/2014/main" id="{97E5BB88-BFFC-24F4-FE70-F7BB4643AD80}"/>
              </a:ext>
            </a:extLst>
          </p:cNvPr>
          <p:cNvSpPr>
            <a:spLocks noGrp="1"/>
          </p:cNvSpPr>
          <p:nvPr>
            <p:ph type="subTitle" idx="1"/>
          </p:nvPr>
        </p:nvSpPr>
        <p:spPr>
          <a:xfrm>
            <a:off x="8303110" y="5715007"/>
            <a:ext cx="3633533" cy="958655"/>
          </a:xfrm>
        </p:spPr>
        <p:txBody>
          <a:bodyPr anchor="ctr">
            <a:normAutofit/>
          </a:bodyPr>
          <a:lstStyle/>
          <a:p>
            <a:pPr algn="r"/>
            <a:r>
              <a:rPr lang="en-US" sz="3600" dirty="0"/>
              <a:t>John 14:15-31</a:t>
            </a:r>
            <a:endParaRPr lang="en-US" sz="1800" dirty="0"/>
          </a:p>
        </p:txBody>
      </p:sp>
    </p:spTree>
    <p:extLst>
      <p:ext uri="{BB962C8B-B14F-4D97-AF65-F5344CB8AC3E}">
        <p14:creationId xmlns:p14="http://schemas.microsoft.com/office/powerpoint/2010/main" val="46152737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AC09E-5DA1-6D07-15BB-45FC63C23586}"/>
              </a:ext>
            </a:extLst>
          </p:cNvPr>
          <p:cNvSpPr>
            <a:spLocks noGrp="1"/>
          </p:cNvSpPr>
          <p:nvPr>
            <p:ph type="title"/>
          </p:nvPr>
        </p:nvSpPr>
        <p:spPr/>
        <p:txBody>
          <a:bodyPr>
            <a:noAutofit/>
          </a:bodyPr>
          <a:lstStyle/>
          <a:p>
            <a:r>
              <a:rPr lang="en-US" sz="36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IV. Jesus Comforts His Disciples by Explaining How the Holy Spirit Will </a:t>
            </a:r>
            <a:r>
              <a:rPr lang="en-US" sz="36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Help</a:t>
            </a:r>
            <a:r>
              <a:rPr lang="en-US" sz="36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them vv. 22-26.</a:t>
            </a:r>
            <a:endParaRPr lang="en-US" sz="3600" dirty="0">
              <a:solidFill>
                <a:srgbClr val="0070C0"/>
              </a:solidFill>
            </a:endParaRPr>
          </a:p>
        </p:txBody>
      </p:sp>
      <p:sp>
        <p:nvSpPr>
          <p:cNvPr id="3" name="Content Placeholder 2">
            <a:extLst>
              <a:ext uri="{FF2B5EF4-FFF2-40B4-BE49-F238E27FC236}">
                <a16:creationId xmlns:a16="http://schemas.microsoft.com/office/drawing/2014/main" id="{79EF9FAB-8968-DC11-7D97-3D34C56D654B}"/>
              </a:ext>
            </a:extLst>
          </p:cNvPr>
          <p:cNvSpPr>
            <a:spLocks noGrp="1"/>
          </p:cNvSpPr>
          <p:nvPr>
            <p:ph idx="1"/>
          </p:nvPr>
        </p:nvSpPr>
        <p:spPr>
          <a:xfrm>
            <a:off x="700635" y="2993571"/>
            <a:ext cx="10691265" cy="2968316"/>
          </a:xfrm>
        </p:spPr>
        <p:txBody>
          <a:bodyPr>
            <a:normAutofit/>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22 </a:t>
            </a:r>
            <a:r>
              <a:rPr lang="en-US" sz="3600" b="0" i="0" dirty="0">
                <a:solidFill>
                  <a:srgbClr val="000000"/>
                </a:solidFill>
                <a:effectLst/>
                <a:latin typeface="Times New Roman" panose="02020603050405020304" pitchFamily="18" charset="0"/>
                <a:cs typeface="Times New Roman" panose="02020603050405020304" pitchFamily="18" charset="0"/>
              </a:rPr>
              <a:t>Judas (not Iscariot) said to Him, “Lord, how is it that You will manifest Yourself to us, and not to the world?” </a:t>
            </a:r>
            <a:endParaRPr lang="en-US" dirty="0"/>
          </a:p>
        </p:txBody>
      </p:sp>
    </p:spTree>
    <p:extLst>
      <p:ext uri="{BB962C8B-B14F-4D97-AF65-F5344CB8AC3E}">
        <p14:creationId xmlns:p14="http://schemas.microsoft.com/office/powerpoint/2010/main" val="21790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DDBE-892B-F386-9273-9A0992BCD40B}"/>
              </a:ext>
            </a:extLst>
          </p:cNvPr>
          <p:cNvSpPr>
            <a:spLocks noGrp="1"/>
          </p:cNvSpPr>
          <p:nvPr>
            <p:ph type="title"/>
          </p:nvPr>
        </p:nvSpPr>
        <p:spPr>
          <a:xfrm>
            <a:off x="700635" y="914399"/>
            <a:ext cx="10691265" cy="1807029"/>
          </a:xfrm>
        </p:spPr>
        <p:txBody>
          <a:bodyPr>
            <a:normAutofit fontScale="90000"/>
          </a:bodyPr>
          <a:lstStyle/>
          <a:p>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IV. Jesus Comforts His Disciples by Explaining How the Holy Spirit Will </a:t>
            </a:r>
            <a:r>
              <a:rPr lang="en-US" sz="40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Help</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them vv. 22-26.</a:t>
            </a:r>
            <a:endParaRPr lang="en-US" dirty="0">
              <a:solidFill>
                <a:srgbClr val="0070C0"/>
              </a:solidFill>
            </a:endParaRPr>
          </a:p>
        </p:txBody>
      </p:sp>
      <p:sp>
        <p:nvSpPr>
          <p:cNvPr id="3" name="Content Placeholder 2">
            <a:extLst>
              <a:ext uri="{FF2B5EF4-FFF2-40B4-BE49-F238E27FC236}">
                <a16:creationId xmlns:a16="http://schemas.microsoft.com/office/drawing/2014/main" id="{096B6E8C-816C-28F6-E1F9-68927A289E45}"/>
              </a:ext>
            </a:extLst>
          </p:cNvPr>
          <p:cNvSpPr>
            <a:spLocks noGrp="1"/>
          </p:cNvSpPr>
          <p:nvPr>
            <p:ph idx="1"/>
          </p:nvPr>
        </p:nvSpPr>
        <p:spPr>
          <a:xfrm>
            <a:off x="700635" y="2852058"/>
            <a:ext cx="10691265" cy="3243942"/>
          </a:xfrm>
        </p:spPr>
        <p:txBody>
          <a:bodyPr>
            <a:normAutofit/>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23 </a:t>
            </a:r>
            <a:r>
              <a:rPr lang="en-US" sz="3600" b="0" i="0" dirty="0">
                <a:solidFill>
                  <a:srgbClr val="000000"/>
                </a:solidFill>
                <a:effectLst/>
                <a:latin typeface="Times New Roman" panose="02020603050405020304" pitchFamily="18" charset="0"/>
                <a:cs typeface="Times New Roman" panose="02020603050405020304" pitchFamily="18" charset="0"/>
              </a:rPr>
              <a:t>Jesus answered him, “If anyone loves Me, he will keep My word, and My Father will love him, and We will come to him and make Our home with him. </a:t>
            </a:r>
            <a:r>
              <a:rPr lang="en-US" sz="3600" b="1" i="0" baseline="30000" dirty="0">
                <a:solidFill>
                  <a:srgbClr val="000000"/>
                </a:solidFill>
                <a:effectLst/>
                <a:latin typeface="Times New Roman" panose="02020603050405020304" pitchFamily="18" charset="0"/>
                <a:cs typeface="Times New Roman" panose="02020603050405020304" pitchFamily="18" charset="0"/>
              </a:rPr>
              <a:t>24 </a:t>
            </a:r>
            <a:r>
              <a:rPr lang="en-US" sz="3600" b="0" i="0" dirty="0">
                <a:solidFill>
                  <a:srgbClr val="000000"/>
                </a:solidFill>
                <a:effectLst/>
                <a:latin typeface="Times New Roman" panose="02020603050405020304" pitchFamily="18" charset="0"/>
                <a:cs typeface="Times New Roman" panose="02020603050405020304" pitchFamily="18" charset="0"/>
              </a:rPr>
              <a:t>Whoever does not love Me does not keep My words. And the word that you hear is not Mine but the Father's who sent Me.</a:t>
            </a:r>
          </a:p>
          <a:p>
            <a:pPr marL="0" indent="0">
              <a:buNone/>
            </a:pPr>
            <a:endParaRPr lang="en-US" dirty="0"/>
          </a:p>
        </p:txBody>
      </p:sp>
    </p:spTree>
    <p:extLst>
      <p:ext uri="{BB962C8B-B14F-4D97-AF65-F5344CB8AC3E}">
        <p14:creationId xmlns:p14="http://schemas.microsoft.com/office/powerpoint/2010/main" val="2440367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EBA3-B079-A9D8-8EE3-0574B84CC07D}"/>
              </a:ext>
            </a:extLst>
          </p:cNvPr>
          <p:cNvSpPr>
            <a:spLocks noGrp="1"/>
          </p:cNvSpPr>
          <p:nvPr>
            <p:ph type="title"/>
          </p:nvPr>
        </p:nvSpPr>
        <p:spPr/>
        <p:txBody>
          <a:bodyPr>
            <a:normAutofit fontScale="90000"/>
          </a:bodyPr>
          <a:lstStyle/>
          <a:p>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IV. Jesus Comforts His Disciples by Explaining How the Holy Spirit Will </a:t>
            </a:r>
            <a:r>
              <a:rPr lang="en-US" sz="40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Help</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them vv. 22-26.</a:t>
            </a:r>
            <a:endParaRPr lang="en-US" dirty="0">
              <a:solidFill>
                <a:srgbClr val="0070C0"/>
              </a:solidFill>
            </a:endParaRPr>
          </a:p>
        </p:txBody>
      </p:sp>
      <p:sp>
        <p:nvSpPr>
          <p:cNvPr id="3" name="Content Placeholder 2">
            <a:extLst>
              <a:ext uri="{FF2B5EF4-FFF2-40B4-BE49-F238E27FC236}">
                <a16:creationId xmlns:a16="http://schemas.microsoft.com/office/drawing/2014/main" id="{830F8D4F-CC56-CE41-8A67-C5D9D943D1CE}"/>
              </a:ext>
            </a:extLst>
          </p:cNvPr>
          <p:cNvSpPr>
            <a:spLocks noGrp="1"/>
          </p:cNvSpPr>
          <p:nvPr>
            <p:ph idx="1"/>
          </p:nvPr>
        </p:nvSpPr>
        <p:spPr>
          <a:xfrm>
            <a:off x="700635" y="2862943"/>
            <a:ext cx="10691265" cy="3276600"/>
          </a:xfrm>
        </p:spPr>
        <p:txBody>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25 </a:t>
            </a:r>
            <a:r>
              <a:rPr lang="en-US" sz="3600" b="0" i="0" dirty="0">
                <a:solidFill>
                  <a:srgbClr val="000000"/>
                </a:solidFill>
                <a:effectLst/>
                <a:latin typeface="Times New Roman" panose="02020603050405020304" pitchFamily="18" charset="0"/>
                <a:cs typeface="Times New Roman" panose="02020603050405020304" pitchFamily="18" charset="0"/>
              </a:rPr>
              <a:t>“These things I have spoken to you while I am still with you. </a:t>
            </a:r>
            <a:r>
              <a:rPr lang="en-US" sz="3600" b="1" i="0" baseline="30000" dirty="0">
                <a:solidFill>
                  <a:srgbClr val="000000"/>
                </a:solidFill>
                <a:effectLst/>
                <a:latin typeface="Times New Roman" panose="02020603050405020304" pitchFamily="18" charset="0"/>
                <a:cs typeface="Times New Roman" panose="02020603050405020304" pitchFamily="18" charset="0"/>
              </a:rPr>
              <a:t>26 </a:t>
            </a:r>
            <a:r>
              <a:rPr lang="en-US" sz="3600" b="0" i="0" dirty="0">
                <a:solidFill>
                  <a:srgbClr val="000000"/>
                </a:solidFill>
                <a:effectLst/>
                <a:latin typeface="Times New Roman" panose="02020603050405020304" pitchFamily="18" charset="0"/>
                <a:cs typeface="Times New Roman" panose="02020603050405020304" pitchFamily="18" charset="0"/>
              </a:rPr>
              <a:t>But the Helper, the Holy Spirit, whom the Father will send in My name, He will teach you all things and bring to your remembrance all that I have said to you.</a:t>
            </a:r>
          </a:p>
          <a:p>
            <a:pPr marL="0" indent="0">
              <a:buNone/>
            </a:pPr>
            <a:endParaRPr lang="en-US" dirty="0"/>
          </a:p>
        </p:txBody>
      </p:sp>
    </p:spTree>
    <p:extLst>
      <p:ext uri="{BB962C8B-B14F-4D97-AF65-F5344CB8AC3E}">
        <p14:creationId xmlns:p14="http://schemas.microsoft.com/office/powerpoint/2010/main" val="1582649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97FAC-7901-1906-6674-B83AE3E6220E}"/>
              </a:ext>
            </a:extLst>
          </p:cNvPr>
          <p:cNvSpPr>
            <a:spLocks noGrp="1"/>
          </p:cNvSpPr>
          <p:nvPr>
            <p:ph type="title"/>
          </p:nvPr>
        </p:nvSpPr>
        <p:spPr/>
        <p:txBody>
          <a:bodyPr>
            <a:normAutofit fontScale="90000"/>
          </a:bodyPr>
          <a:lstStyle/>
          <a:p>
            <a:r>
              <a:rPr lang="en-US" dirty="0">
                <a:solidFill>
                  <a:srgbClr val="0070C0"/>
                </a:solidFill>
                <a:latin typeface="Times New Roman" panose="02020603050405020304" pitchFamily="18" charset="0"/>
                <a:cs typeface="Times New Roman" panose="02020603050405020304" pitchFamily="18" charset="0"/>
              </a:rPr>
              <a:t>V. </a:t>
            </a:r>
            <a:r>
              <a:rPr lang="en-US"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Jesus Sent the Holy Spirit to Help His Disciples v. 16.</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9351266-31C4-107B-709B-F2528D8FE72B}"/>
              </a:ext>
            </a:extLst>
          </p:cNvPr>
          <p:cNvSpPr>
            <a:spLocks noGrp="1"/>
          </p:cNvSpPr>
          <p:nvPr>
            <p:ph idx="1"/>
          </p:nvPr>
        </p:nvSpPr>
        <p:spPr>
          <a:xfrm>
            <a:off x="700635" y="2221992"/>
            <a:ext cx="10691265" cy="3950208"/>
          </a:xfrm>
        </p:spPr>
        <p:txBody>
          <a:bodyPr>
            <a:normAutofit lnSpcReduction="10000"/>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16 </a:t>
            </a:r>
            <a:r>
              <a:rPr lang="en-US" sz="3600" b="0" i="0" dirty="0">
                <a:solidFill>
                  <a:srgbClr val="000000"/>
                </a:solidFill>
                <a:effectLst/>
                <a:latin typeface="Times New Roman" panose="02020603050405020304" pitchFamily="18" charset="0"/>
                <a:cs typeface="Times New Roman" panose="02020603050405020304" pitchFamily="18" charset="0"/>
              </a:rPr>
              <a:t>And I will ask the Father, and He will give you another </a:t>
            </a:r>
            <a:r>
              <a:rPr lang="en-US" sz="3600" b="0" i="0" dirty="0">
                <a:solidFill>
                  <a:srgbClr val="FF0000"/>
                </a:solidFill>
                <a:effectLst/>
                <a:latin typeface="Times New Roman" panose="02020603050405020304" pitchFamily="18" charset="0"/>
                <a:cs typeface="Times New Roman" panose="02020603050405020304" pitchFamily="18" charset="0"/>
              </a:rPr>
              <a:t>Helper</a:t>
            </a:r>
            <a:r>
              <a:rPr lang="en-US" sz="3600" b="0" i="0" dirty="0">
                <a:solidFill>
                  <a:srgbClr val="000000"/>
                </a:solidFill>
                <a:effectLst/>
                <a:latin typeface="Times New Roman" panose="02020603050405020304" pitchFamily="18" charset="0"/>
                <a:cs typeface="Times New Roman" panose="02020603050405020304" pitchFamily="18" charset="0"/>
              </a:rPr>
              <a:t>, to be with you </a:t>
            </a:r>
            <a:r>
              <a:rPr lang="en-US" sz="3600" b="0" i="1" dirty="0">
                <a:solidFill>
                  <a:srgbClr val="000000"/>
                </a:solidFill>
                <a:effectLst/>
                <a:latin typeface="Times New Roman" panose="02020603050405020304" pitchFamily="18" charset="0"/>
                <a:cs typeface="Times New Roman" panose="02020603050405020304" pitchFamily="18" charset="0"/>
              </a:rPr>
              <a:t>forever</a:t>
            </a:r>
            <a:r>
              <a:rPr lang="en-US" sz="3600" b="0" i="0" dirty="0">
                <a:solidFill>
                  <a:srgbClr val="000000"/>
                </a:solidFill>
                <a:effectLst/>
                <a:latin typeface="Times New Roman" panose="02020603050405020304" pitchFamily="18" charset="0"/>
                <a:cs typeface="Times New Roman" panose="02020603050405020304" pitchFamily="18" charset="0"/>
              </a:rPr>
              <a:t>, </a:t>
            </a:r>
          </a:p>
          <a:p>
            <a:pPr marL="742950" indent="-742950">
              <a:buFont typeface="+mj-lt"/>
              <a:buAutoNum type="alphaUcPeriod"/>
            </a:pPr>
            <a:r>
              <a:rPr lang="en-US" sz="3600" dirty="0">
                <a:solidFill>
                  <a:srgbClr val="000000"/>
                </a:solidFill>
                <a:latin typeface="Times New Roman" panose="02020603050405020304" pitchFamily="18" charset="0"/>
                <a:cs typeface="Times New Roman" panose="02020603050405020304" pitchFamily="18" charset="0"/>
              </a:rPr>
              <a:t>You received the Holy Spirit when you believed in Jesus (John 7:37-39; Galatians 3:2, 14).</a:t>
            </a:r>
          </a:p>
          <a:p>
            <a:pPr marL="742950" indent="-742950">
              <a:buFont typeface="+mj-lt"/>
              <a:buAutoNum type="alphaUcPeriod"/>
            </a:pPr>
            <a:r>
              <a:rPr lang="en-US" sz="3600" dirty="0">
                <a:latin typeface="Times New Roman" panose="02020603050405020304" pitchFamily="18" charset="0"/>
                <a:cs typeface="Times New Roman" panose="02020603050405020304" pitchFamily="18" charset="0"/>
              </a:rPr>
              <a:t>The Holy Spirit is the Third Member of the Trinity.</a:t>
            </a:r>
          </a:p>
          <a:p>
            <a:pPr marL="742950" indent="-742950">
              <a:buFont typeface="+mj-lt"/>
              <a:buAutoNum type="alphaUcPeriod"/>
            </a:pPr>
            <a:r>
              <a:rPr lang="en-US" sz="3600" dirty="0">
                <a:latin typeface="Times New Roman" panose="02020603050405020304" pitchFamily="18" charset="0"/>
                <a:cs typeface="Times New Roman" panose="02020603050405020304" pitchFamily="18" charset="0"/>
              </a:rPr>
              <a:t>The Holy Spirit helps us live like disciples of Jesus.</a:t>
            </a:r>
          </a:p>
          <a:p>
            <a:pPr marL="0" indent="0">
              <a:buNone/>
            </a:pPr>
            <a:endParaRPr lang="en-US" dirty="0"/>
          </a:p>
        </p:txBody>
      </p:sp>
    </p:spTree>
    <p:extLst>
      <p:ext uri="{BB962C8B-B14F-4D97-AF65-F5344CB8AC3E}">
        <p14:creationId xmlns:p14="http://schemas.microsoft.com/office/powerpoint/2010/main" val="2362297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62333-6600-BA1B-4B94-0A7FA18ED132}"/>
              </a:ext>
            </a:extLst>
          </p:cNvPr>
          <p:cNvSpPr>
            <a:spLocks noGrp="1"/>
          </p:cNvSpPr>
          <p:nvPr>
            <p:ph type="title"/>
          </p:nvPr>
        </p:nvSpPr>
        <p:spPr/>
        <p:txBody>
          <a:bodyPr>
            <a:normAutofit fontScale="90000"/>
          </a:bodyPr>
          <a:lstStyle/>
          <a:p>
            <a:r>
              <a:rPr lang="en-US" dirty="0">
                <a:solidFill>
                  <a:srgbClr val="0070C0"/>
                </a:solidFill>
              </a:rPr>
              <a:t>vi. The Holy spirit helps Christians in </a:t>
            </a:r>
            <a:r>
              <a:rPr lang="en-US" u="sng" dirty="0">
                <a:solidFill>
                  <a:srgbClr val="0070C0"/>
                </a:solidFill>
              </a:rPr>
              <a:t>every</a:t>
            </a:r>
            <a:r>
              <a:rPr lang="en-US" dirty="0">
                <a:solidFill>
                  <a:srgbClr val="0070C0"/>
                </a:solidFill>
              </a:rPr>
              <a:t> generation v. 17.</a:t>
            </a:r>
          </a:p>
        </p:txBody>
      </p:sp>
      <p:sp>
        <p:nvSpPr>
          <p:cNvPr id="3" name="Content Placeholder 2">
            <a:extLst>
              <a:ext uri="{FF2B5EF4-FFF2-40B4-BE49-F238E27FC236}">
                <a16:creationId xmlns:a16="http://schemas.microsoft.com/office/drawing/2014/main" id="{B2073CCB-4D70-FE19-8CE5-4D7C4226BA6A}"/>
              </a:ext>
            </a:extLst>
          </p:cNvPr>
          <p:cNvSpPr>
            <a:spLocks noGrp="1"/>
          </p:cNvSpPr>
          <p:nvPr>
            <p:ph idx="1"/>
          </p:nvPr>
        </p:nvSpPr>
        <p:spPr>
          <a:xfrm>
            <a:off x="700635" y="2221991"/>
            <a:ext cx="10691265" cy="3906665"/>
          </a:xfrm>
        </p:spPr>
        <p:txBody>
          <a:bodyPr>
            <a:normAutofit/>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17 </a:t>
            </a:r>
            <a:r>
              <a:rPr lang="en-US" sz="3600" b="0" i="0" dirty="0">
                <a:solidFill>
                  <a:srgbClr val="000000"/>
                </a:solidFill>
                <a:effectLst/>
                <a:latin typeface="Times New Roman" panose="02020603050405020304" pitchFamily="18" charset="0"/>
                <a:cs typeface="Times New Roman" panose="02020603050405020304" pitchFamily="18" charset="0"/>
              </a:rPr>
              <a:t>even the Spirit of truth, whom the world cannot receive, because it neither sees Him nor knows Him. You know Him, for He dwells with you and will be</a:t>
            </a:r>
            <a:r>
              <a:rPr lang="en-US" sz="3600" baseline="30000" dirty="0">
                <a:solidFill>
                  <a:srgbClr val="000000"/>
                </a:solidFill>
                <a:latin typeface="Times New Roman" panose="02020603050405020304" pitchFamily="18" charset="0"/>
                <a:cs typeface="Times New Roman" panose="02020603050405020304" pitchFamily="18" charset="0"/>
              </a:rPr>
              <a:t> </a:t>
            </a:r>
            <a:r>
              <a:rPr lang="en-US" sz="3600" b="0" i="0" dirty="0">
                <a:solidFill>
                  <a:srgbClr val="000000"/>
                </a:solidFill>
                <a:effectLst/>
                <a:latin typeface="Times New Roman" panose="02020603050405020304" pitchFamily="18" charset="0"/>
                <a:cs typeface="Times New Roman" panose="02020603050405020304" pitchFamily="18" charset="0"/>
              </a:rPr>
              <a:t>in you.</a:t>
            </a:r>
          </a:p>
          <a:p>
            <a:pPr marL="0" indent="0" algn="ctr">
              <a:buNone/>
            </a:pPr>
            <a:endParaRPr lang="en-US" sz="1200" b="0" i="0" dirty="0">
              <a:solidFill>
                <a:srgbClr val="000000"/>
              </a:solidFill>
              <a:effectLst/>
              <a:latin typeface="Times New Roman" panose="02020603050405020304" pitchFamily="18" charset="0"/>
              <a:cs typeface="Times New Roman" panose="02020603050405020304" pitchFamily="18" charset="0"/>
            </a:endParaRPr>
          </a:p>
          <a:p>
            <a:pPr marL="742950" indent="-742950">
              <a:buFont typeface="+mj-lt"/>
              <a:buAutoNum type="alphaU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Jesus is Present with His Disciples through the Holy Spirit v. 17a (2 Cor 6:16).</a:t>
            </a:r>
          </a:p>
          <a:p>
            <a:pPr marL="0" indent="0">
              <a:buNone/>
            </a:pPr>
            <a:endParaRPr lang="en-US" sz="36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8390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2F13-6D90-E24A-369A-FA9FBCF2B851}"/>
              </a:ext>
            </a:extLst>
          </p:cNvPr>
          <p:cNvSpPr>
            <a:spLocks noGrp="1"/>
          </p:cNvSpPr>
          <p:nvPr>
            <p:ph type="title"/>
          </p:nvPr>
        </p:nvSpPr>
        <p:spPr/>
        <p:txBody>
          <a:bodyPr>
            <a:normAutofit fontScale="90000"/>
          </a:bodyPr>
          <a:lstStyle/>
          <a:p>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b. Jesus Sent the Holy Spirit to Dwell within His Disciples v. 17b.</a:t>
            </a:r>
            <a:br>
              <a:rPr lang="en-US" sz="40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DF3E178-3E22-F17F-6491-60D599F8474D}"/>
              </a:ext>
            </a:extLst>
          </p:cNvPr>
          <p:cNvSpPr>
            <a:spLocks noGrp="1"/>
          </p:cNvSpPr>
          <p:nvPr>
            <p:ph idx="1"/>
          </p:nvPr>
        </p:nvSpPr>
        <p:spPr>
          <a:xfrm>
            <a:off x="700635" y="2318657"/>
            <a:ext cx="10691265" cy="3799113"/>
          </a:xfrm>
        </p:spPr>
        <p:txBody>
          <a:bodyPr>
            <a:normAutofit lnSpcReduction="10000"/>
          </a:bodyPr>
          <a:lstStyle/>
          <a:p>
            <a:pPr marL="514350" indent="-514350">
              <a:buFont typeface="+mj-lt"/>
              <a:buAutoNum type="romanL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He guides us by </a:t>
            </a:r>
            <a:r>
              <a:rPr lang="en-US" sz="3600" u="sng" kern="100" dirty="0">
                <a:effectLst/>
                <a:latin typeface="Times New Roman" panose="02020603050405020304" pitchFamily="18" charset="0"/>
                <a:ea typeface="Aptos" panose="020B0004020202020204" pitchFamily="34" charset="0"/>
                <a:cs typeface="Times New Roman" panose="02020603050405020304" pitchFamily="18" charset="0"/>
              </a:rPr>
              <a:t>reminding</a:t>
            </a: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 us of the truth about Christ.</a:t>
            </a:r>
            <a:endParaRPr lang="en-US" sz="3600" kern="100" dirty="0">
              <a:latin typeface="Times New Roman" panose="02020603050405020304" pitchFamily="18" charset="0"/>
              <a:ea typeface="Aptos" panose="020B0004020202020204" pitchFamily="34" charset="0"/>
              <a:cs typeface="Times New Roman" panose="02020603050405020304" pitchFamily="18" charset="0"/>
            </a:endParaRPr>
          </a:p>
          <a:p>
            <a:pPr marL="514350" indent="-514350">
              <a:buFont typeface="+mj-lt"/>
              <a:buAutoNum type="romanL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He guides us by helping us </a:t>
            </a:r>
            <a:r>
              <a:rPr lang="en-US" sz="3600" u="sng" kern="100" dirty="0">
                <a:effectLst/>
                <a:latin typeface="Times New Roman" panose="02020603050405020304" pitchFamily="18" charset="0"/>
                <a:ea typeface="Aptos" panose="020B0004020202020204" pitchFamily="34" charset="0"/>
                <a:cs typeface="Times New Roman" panose="02020603050405020304" pitchFamily="18" charset="0"/>
              </a:rPr>
              <a:t>applying</a:t>
            </a: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 Christian truth for daily living.</a:t>
            </a:r>
            <a:endParaRPr lang="en-US" sz="3600" kern="100" dirty="0">
              <a:latin typeface="Times New Roman" panose="02020603050405020304" pitchFamily="18" charset="0"/>
              <a:ea typeface="Aptos" panose="020B0004020202020204" pitchFamily="34" charset="0"/>
              <a:cs typeface="Times New Roman" panose="02020603050405020304" pitchFamily="18" charset="0"/>
            </a:endParaRPr>
          </a:p>
          <a:p>
            <a:pPr marL="514350" indent="-514350">
              <a:buFont typeface="+mj-lt"/>
              <a:buAutoNum type="romanL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He gives us the power we need to be transformed into Christ’s likeness (Rom. 8:9-11; Eph. 3:14-21).</a:t>
            </a:r>
          </a:p>
          <a:p>
            <a:pPr marL="0" indent="0">
              <a:buNone/>
            </a:pPr>
            <a:endParaRPr lang="en-US" dirty="0"/>
          </a:p>
        </p:txBody>
      </p:sp>
    </p:spTree>
    <p:extLst>
      <p:ext uri="{BB962C8B-B14F-4D97-AF65-F5344CB8AC3E}">
        <p14:creationId xmlns:p14="http://schemas.microsoft.com/office/powerpoint/2010/main" val="161575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C32CF-3069-2E62-9CC4-5B00ADB0B81C}"/>
              </a:ext>
            </a:extLst>
          </p:cNvPr>
          <p:cNvSpPr>
            <a:spLocks noGrp="1"/>
          </p:cNvSpPr>
          <p:nvPr>
            <p:ph type="title"/>
          </p:nvPr>
        </p:nvSpPr>
        <p:spPr/>
        <p:txBody>
          <a:bodyPr>
            <a:normAutofit/>
          </a:bodyPr>
          <a:lstStyle/>
          <a:p>
            <a:r>
              <a:rPr lang="en-US" sz="3600" kern="100" dirty="0" err="1">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a:t>
            </a:r>
            <a:r>
              <a:rPr lang="en-US" sz="36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Jesus Stunned His Disciples When He Told them that He is Going Away vv. 27-31. </a:t>
            </a:r>
            <a:endParaRPr lang="en-US" sz="3600" dirty="0">
              <a:solidFill>
                <a:srgbClr val="0070C0"/>
              </a:solidFill>
            </a:endParaRPr>
          </a:p>
        </p:txBody>
      </p:sp>
      <p:sp>
        <p:nvSpPr>
          <p:cNvPr id="3" name="Content Placeholder 2">
            <a:extLst>
              <a:ext uri="{FF2B5EF4-FFF2-40B4-BE49-F238E27FC236}">
                <a16:creationId xmlns:a16="http://schemas.microsoft.com/office/drawing/2014/main" id="{7CCB3D38-DB87-E48E-CDB0-B65CB24AE47A}"/>
              </a:ext>
            </a:extLst>
          </p:cNvPr>
          <p:cNvSpPr>
            <a:spLocks noGrp="1"/>
          </p:cNvSpPr>
          <p:nvPr>
            <p:ph idx="1"/>
          </p:nvPr>
        </p:nvSpPr>
        <p:spPr>
          <a:xfrm>
            <a:off x="700635" y="2329542"/>
            <a:ext cx="10691265" cy="3632345"/>
          </a:xfrm>
        </p:spPr>
        <p:txBody>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27 </a:t>
            </a:r>
            <a:r>
              <a:rPr lang="en-US" sz="3600" b="0" i="0" dirty="0">
                <a:solidFill>
                  <a:srgbClr val="000000"/>
                </a:solidFill>
                <a:effectLst/>
                <a:latin typeface="Times New Roman" panose="02020603050405020304" pitchFamily="18" charset="0"/>
                <a:cs typeface="Times New Roman" panose="02020603050405020304" pitchFamily="18" charset="0"/>
              </a:rPr>
              <a:t>Peace I leave with you; my peace I give to you. Not as the world gives do I give to you. Let not your hearts be troubled, neither let them be afraid. </a:t>
            </a:r>
            <a:endParaRPr lang="en-US" dirty="0"/>
          </a:p>
        </p:txBody>
      </p:sp>
    </p:spTree>
    <p:extLst>
      <p:ext uri="{BB962C8B-B14F-4D97-AF65-F5344CB8AC3E}">
        <p14:creationId xmlns:p14="http://schemas.microsoft.com/office/powerpoint/2010/main" val="287204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0452-EC6A-F150-0470-ABC0964295DC}"/>
              </a:ext>
            </a:extLst>
          </p:cNvPr>
          <p:cNvSpPr>
            <a:spLocks noGrp="1"/>
          </p:cNvSpPr>
          <p:nvPr>
            <p:ph type="title"/>
          </p:nvPr>
        </p:nvSpPr>
        <p:spPr/>
        <p:txBody>
          <a:bodyPr>
            <a:normAutofit fontScale="90000"/>
          </a:bodyPr>
          <a:lstStyle/>
          <a:p>
            <a:r>
              <a:rPr lang="en-US" sz="4000" kern="100" dirty="0" err="1">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Jesus Stunned His Disciples When He Told them that He is Going Away vv. 27-31. </a:t>
            </a:r>
            <a:endParaRPr lang="en-US" dirty="0">
              <a:solidFill>
                <a:srgbClr val="0070C0"/>
              </a:solidFill>
            </a:endParaRPr>
          </a:p>
        </p:txBody>
      </p:sp>
      <p:sp>
        <p:nvSpPr>
          <p:cNvPr id="3" name="Content Placeholder 2">
            <a:extLst>
              <a:ext uri="{FF2B5EF4-FFF2-40B4-BE49-F238E27FC236}">
                <a16:creationId xmlns:a16="http://schemas.microsoft.com/office/drawing/2014/main" id="{FF28E602-2B42-0CFA-707B-173D560FE533}"/>
              </a:ext>
            </a:extLst>
          </p:cNvPr>
          <p:cNvSpPr>
            <a:spLocks noGrp="1"/>
          </p:cNvSpPr>
          <p:nvPr>
            <p:ph idx="1"/>
          </p:nvPr>
        </p:nvSpPr>
        <p:spPr>
          <a:xfrm>
            <a:off x="700635" y="2394856"/>
            <a:ext cx="10691265" cy="3567031"/>
          </a:xfrm>
        </p:spPr>
        <p:txBody>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28 </a:t>
            </a:r>
            <a:r>
              <a:rPr lang="en-US" sz="3600" b="0" i="0" dirty="0">
                <a:solidFill>
                  <a:srgbClr val="000000"/>
                </a:solidFill>
                <a:effectLst/>
                <a:latin typeface="Times New Roman" panose="02020603050405020304" pitchFamily="18" charset="0"/>
                <a:cs typeface="Times New Roman" panose="02020603050405020304" pitchFamily="18" charset="0"/>
              </a:rPr>
              <a:t>You heard Me say to you, ‘I am going away, and I will come to you.’ If you loved Me, you would have rejoiced, because I am going to the Father, for the Father is greater than I. </a:t>
            </a:r>
          </a:p>
          <a:p>
            <a:pPr marL="0" indent="0">
              <a:buNone/>
            </a:pPr>
            <a:endParaRPr lang="en-US" dirty="0"/>
          </a:p>
        </p:txBody>
      </p:sp>
    </p:spTree>
    <p:extLst>
      <p:ext uri="{BB962C8B-B14F-4D97-AF65-F5344CB8AC3E}">
        <p14:creationId xmlns:p14="http://schemas.microsoft.com/office/powerpoint/2010/main" val="4012933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30D6-9CB2-7960-281A-95A39566BE83}"/>
              </a:ext>
            </a:extLst>
          </p:cNvPr>
          <p:cNvSpPr>
            <a:spLocks noGrp="1"/>
          </p:cNvSpPr>
          <p:nvPr>
            <p:ph type="title"/>
          </p:nvPr>
        </p:nvSpPr>
        <p:spPr/>
        <p:txBody>
          <a:bodyPr>
            <a:normAutofit fontScale="90000"/>
          </a:bodyPr>
          <a:lstStyle/>
          <a:p>
            <a:r>
              <a:rPr lang="en-US" sz="4000" kern="100" dirty="0" err="1">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Jesus Stunned His Disciples When He Told them that He is Going Away vv. 27-31. </a:t>
            </a:r>
            <a:endParaRPr lang="en-US" dirty="0">
              <a:solidFill>
                <a:srgbClr val="0070C0"/>
              </a:solidFill>
            </a:endParaRPr>
          </a:p>
        </p:txBody>
      </p:sp>
      <p:sp>
        <p:nvSpPr>
          <p:cNvPr id="3" name="Content Placeholder 2">
            <a:extLst>
              <a:ext uri="{FF2B5EF4-FFF2-40B4-BE49-F238E27FC236}">
                <a16:creationId xmlns:a16="http://schemas.microsoft.com/office/drawing/2014/main" id="{FF41B16C-D33E-17ED-7933-58C83DDE4FDA}"/>
              </a:ext>
            </a:extLst>
          </p:cNvPr>
          <p:cNvSpPr>
            <a:spLocks noGrp="1"/>
          </p:cNvSpPr>
          <p:nvPr>
            <p:ph idx="1"/>
          </p:nvPr>
        </p:nvSpPr>
        <p:spPr>
          <a:xfrm>
            <a:off x="700635" y="2362200"/>
            <a:ext cx="10691265" cy="3690256"/>
          </a:xfrm>
        </p:spPr>
        <p:txBody>
          <a:bodyPr>
            <a:normAutofit/>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29 </a:t>
            </a:r>
            <a:r>
              <a:rPr lang="en-US" sz="3600" b="0" i="0" dirty="0">
                <a:solidFill>
                  <a:srgbClr val="000000"/>
                </a:solidFill>
                <a:effectLst/>
                <a:latin typeface="Times New Roman" panose="02020603050405020304" pitchFamily="18" charset="0"/>
                <a:cs typeface="Times New Roman" panose="02020603050405020304" pitchFamily="18" charset="0"/>
              </a:rPr>
              <a:t>And now I have told you before it takes place, so that when it does take place you may believe. </a:t>
            </a:r>
            <a:r>
              <a:rPr lang="en-US" sz="3600" b="1" i="0" baseline="30000" dirty="0">
                <a:solidFill>
                  <a:srgbClr val="000000"/>
                </a:solidFill>
                <a:effectLst/>
                <a:latin typeface="Times New Roman" panose="02020603050405020304" pitchFamily="18" charset="0"/>
                <a:cs typeface="Times New Roman" panose="02020603050405020304" pitchFamily="18" charset="0"/>
              </a:rPr>
              <a:t>30 </a:t>
            </a:r>
            <a:r>
              <a:rPr lang="en-US" sz="3600" b="0" i="0" dirty="0">
                <a:solidFill>
                  <a:srgbClr val="000000"/>
                </a:solidFill>
                <a:effectLst/>
                <a:latin typeface="Times New Roman" panose="02020603050405020304" pitchFamily="18" charset="0"/>
                <a:cs typeface="Times New Roman" panose="02020603050405020304" pitchFamily="18" charset="0"/>
              </a:rPr>
              <a:t>I will no longer talk much with you, for the ruler of this world is coming. He has no claim on Me, </a:t>
            </a:r>
            <a:r>
              <a:rPr lang="en-US" sz="3600" b="1" i="0" baseline="30000" dirty="0">
                <a:solidFill>
                  <a:srgbClr val="000000"/>
                </a:solidFill>
                <a:effectLst/>
                <a:latin typeface="Times New Roman" panose="02020603050405020304" pitchFamily="18" charset="0"/>
                <a:cs typeface="Times New Roman" panose="02020603050405020304" pitchFamily="18" charset="0"/>
              </a:rPr>
              <a:t>31 </a:t>
            </a:r>
            <a:r>
              <a:rPr lang="en-US" sz="3600" b="0" i="0" dirty="0">
                <a:solidFill>
                  <a:srgbClr val="000000"/>
                </a:solidFill>
                <a:effectLst/>
                <a:latin typeface="Times New Roman" panose="02020603050405020304" pitchFamily="18" charset="0"/>
                <a:cs typeface="Times New Roman" panose="02020603050405020304" pitchFamily="18" charset="0"/>
              </a:rPr>
              <a:t>but I do as the Father has commanded Me, so that the world may know that I love the Father. Rise, let us go from here.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084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C03BC-C6D0-FE55-1BC5-F48CDEFF8851}"/>
              </a:ext>
            </a:extLst>
          </p:cNvPr>
          <p:cNvSpPr>
            <a:spLocks noGrp="1"/>
          </p:cNvSpPr>
          <p:nvPr>
            <p:ph type="title"/>
          </p:nvPr>
        </p:nvSpPr>
        <p:spPr/>
        <p:txBody>
          <a:bodyPr>
            <a:noAutofit/>
          </a:bodyPr>
          <a:lstStyle/>
          <a:p>
            <a:r>
              <a:rPr lang="en-US" sz="3600" kern="100" dirty="0" err="1">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Ii</a:t>
            </a:r>
            <a:r>
              <a:rPr lang="en-US" sz="36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Jesus </a:t>
            </a:r>
            <a:r>
              <a:rPr lang="en-US" sz="36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Comforts</a:t>
            </a:r>
            <a:r>
              <a:rPr lang="en-US" sz="36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His Disciples by Explaining How they Will Stay Close to Him vv. 15-17.</a:t>
            </a:r>
            <a:endParaRPr lang="en-US" sz="3600" dirty="0">
              <a:solidFill>
                <a:srgbClr val="0070C0"/>
              </a:solidFill>
            </a:endParaRPr>
          </a:p>
        </p:txBody>
      </p:sp>
      <p:sp>
        <p:nvSpPr>
          <p:cNvPr id="3" name="Content Placeholder 2">
            <a:extLst>
              <a:ext uri="{FF2B5EF4-FFF2-40B4-BE49-F238E27FC236}">
                <a16:creationId xmlns:a16="http://schemas.microsoft.com/office/drawing/2014/main" id="{4E02CD52-4E86-DA52-89EF-0B75E7A0ED28}"/>
              </a:ext>
            </a:extLst>
          </p:cNvPr>
          <p:cNvSpPr>
            <a:spLocks noGrp="1"/>
          </p:cNvSpPr>
          <p:nvPr>
            <p:ph idx="1"/>
          </p:nvPr>
        </p:nvSpPr>
        <p:spPr>
          <a:xfrm>
            <a:off x="700635" y="2939142"/>
            <a:ext cx="10691265" cy="3022745"/>
          </a:xfrm>
        </p:spPr>
        <p:txBody>
          <a:bodyPr>
            <a:normAutofit/>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15 </a:t>
            </a:r>
            <a:r>
              <a:rPr lang="en-US" sz="3600" b="0" i="0" dirty="0">
                <a:solidFill>
                  <a:srgbClr val="000000"/>
                </a:solidFill>
                <a:effectLst/>
                <a:latin typeface="Times New Roman" panose="02020603050405020304" pitchFamily="18" charset="0"/>
                <a:cs typeface="Times New Roman" panose="02020603050405020304" pitchFamily="18" charset="0"/>
              </a:rPr>
              <a:t>“If you love Me, you will keep My commandments. </a:t>
            </a:r>
            <a:endParaRPr lang="en-US" dirty="0"/>
          </a:p>
        </p:txBody>
      </p:sp>
    </p:spTree>
    <p:extLst>
      <p:ext uri="{BB962C8B-B14F-4D97-AF65-F5344CB8AC3E}">
        <p14:creationId xmlns:p14="http://schemas.microsoft.com/office/powerpoint/2010/main" val="2262046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A8A08-13FC-18AE-E2C2-553DA1495B14}"/>
              </a:ext>
            </a:extLst>
          </p:cNvPr>
          <p:cNvSpPr>
            <a:spLocks noGrp="1"/>
          </p:cNvSpPr>
          <p:nvPr>
            <p:ph type="title"/>
          </p:nvPr>
        </p:nvSpPr>
        <p:spPr/>
        <p:txBody>
          <a:bodyPr>
            <a:normAutofit fontScale="90000"/>
          </a:bodyPr>
          <a:lstStyle/>
          <a:p>
            <a:r>
              <a:rPr lang="en-US" sz="4000" kern="100" dirty="0" err="1">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Ii</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Jesus </a:t>
            </a:r>
            <a:r>
              <a:rPr lang="en-US" sz="40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Comforts </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His Disciples by Explaining How they Will Stay Close to Him vv. 15-17.</a:t>
            </a:r>
            <a:endParaRPr lang="en-US" dirty="0">
              <a:solidFill>
                <a:srgbClr val="0070C0"/>
              </a:solidFill>
            </a:endParaRPr>
          </a:p>
        </p:txBody>
      </p:sp>
      <p:sp>
        <p:nvSpPr>
          <p:cNvPr id="3" name="Content Placeholder 2">
            <a:extLst>
              <a:ext uri="{FF2B5EF4-FFF2-40B4-BE49-F238E27FC236}">
                <a16:creationId xmlns:a16="http://schemas.microsoft.com/office/drawing/2014/main" id="{CB68AEDF-11AA-BA27-0388-4976A06A65F4}"/>
              </a:ext>
            </a:extLst>
          </p:cNvPr>
          <p:cNvSpPr>
            <a:spLocks noGrp="1"/>
          </p:cNvSpPr>
          <p:nvPr>
            <p:ph idx="1"/>
          </p:nvPr>
        </p:nvSpPr>
        <p:spPr>
          <a:xfrm>
            <a:off x="700635" y="2852056"/>
            <a:ext cx="10691265" cy="3233057"/>
          </a:xfrm>
        </p:spPr>
        <p:txBody>
          <a:bodyPr>
            <a:normAutofit lnSpcReduction="10000"/>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16 </a:t>
            </a:r>
            <a:r>
              <a:rPr lang="en-US" sz="3600" b="0" i="0" dirty="0">
                <a:solidFill>
                  <a:srgbClr val="000000"/>
                </a:solidFill>
                <a:effectLst/>
                <a:latin typeface="Times New Roman" panose="02020603050405020304" pitchFamily="18" charset="0"/>
                <a:cs typeface="Times New Roman" panose="02020603050405020304" pitchFamily="18" charset="0"/>
              </a:rPr>
              <a:t>And I will ask the Father, and He will give you another Helper, to be with you forever, </a:t>
            </a:r>
            <a:r>
              <a:rPr lang="en-US" sz="3600" b="1" i="0" baseline="30000" dirty="0">
                <a:solidFill>
                  <a:srgbClr val="000000"/>
                </a:solidFill>
                <a:effectLst/>
                <a:latin typeface="Times New Roman" panose="02020603050405020304" pitchFamily="18" charset="0"/>
                <a:cs typeface="Times New Roman" panose="02020603050405020304" pitchFamily="18" charset="0"/>
              </a:rPr>
              <a:t>17 </a:t>
            </a:r>
            <a:r>
              <a:rPr lang="en-US" sz="3600" b="0" i="0" dirty="0">
                <a:solidFill>
                  <a:srgbClr val="000000"/>
                </a:solidFill>
                <a:effectLst/>
                <a:latin typeface="Times New Roman" panose="02020603050405020304" pitchFamily="18" charset="0"/>
                <a:cs typeface="Times New Roman" panose="02020603050405020304" pitchFamily="18" charset="0"/>
              </a:rPr>
              <a:t>even the Spirit of truth, whom the world cannot receive, because it neither sees Him nor knows Him. You know Him, for He dwells with you and will be in you.</a:t>
            </a:r>
            <a:br>
              <a:rPr lang="en-US" dirty="0"/>
            </a:br>
            <a:endParaRPr lang="en-US" dirty="0"/>
          </a:p>
        </p:txBody>
      </p:sp>
    </p:spTree>
    <p:extLst>
      <p:ext uri="{BB962C8B-B14F-4D97-AF65-F5344CB8AC3E}">
        <p14:creationId xmlns:p14="http://schemas.microsoft.com/office/powerpoint/2010/main" val="290159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28FF3-4A90-3E06-F9AE-028CBBB8A7BE}"/>
              </a:ext>
            </a:extLst>
          </p:cNvPr>
          <p:cNvSpPr>
            <a:spLocks noGrp="1"/>
          </p:cNvSpPr>
          <p:nvPr>
            <p:ph type="title"/>
          </p:nvPr>
        </p:nvSpPr>
        <p:spPr/>
        <p:txBody>
          <a:bodyPr>
            <a:normAutofit fontScale="90000"/>
          </a:bodyPr>
          <a:lstStyle/>
          <a:p>
            <a:r>
              <a:rPr lang="en-US" sz="4000" kern="100" dirty="0" err="1">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Ii</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Jesus </a:t>
            </a:r>
            <a:r>
              <a:rPr lang="en-US" sz="40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Comforts</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His Disciples by Explaining How they Will Stay Close to Him vv. 15-17.</a:t>
            </a:r>
            <a:endParaRPr lang="en-US" dirty="0">
              <a:solidFill>
                <a:srgbClr val="0070C0"/>
              </a:solidFill>
            </a:endParaRPr>
          </a:p>
        </p:txBody>
      </p:sp>
      <p:sp>
        <p:nvSpPr>
          <p:cNvPr id="3" name="Content Placeholder 2">
            <a:extLst>
              <a:ext uri="{FF2B5EF4-FFF2-40B4-BE49-F238E27FC236}">
                <a16:creationId xmlns:a16="http://schemas.microsoft.com/office/drawing/2014/main" id="{F89622D1-2745-356B-62E7-6A6657BD609D}"/>
              </a:ext>
            </a:extLst>
          </p:cNvPr>
          <p:cNvSpPr>
            <a:spLocks noGrp="1"/>
          </p:cNvSpPr>
          <p:nvPr>
            <p:ph idx="1"/>
          </p:nvPr>
        </p:nvSpPr>
        <p:spPr>
          <a:xfrm>
            <a:off x="700635" y="2786743"/>
            <a:ext cx="10691265" cy="3450771"/>
          </a:xfrm>
        </p:spPr>
        <p:txBody>
          <a:bodyPr>
            <a:normAutofit lnSpcReduction="10000"/>
          </a:bodyPr>
          <a:lstStyle/>
          <a:p>
            <a:pPr marL="457200" indent="-457200">
              <a:buFont typeface="+mj-lt"/>
              <a:buAutoNum type="alphaU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The Holy Spirit is a He, not an it.</a:t>
            </a:r>
            <a:endParaRPr lang="en-US" sz="3600" kern="100" dirty="0">
              <a:latin typeface="Times New Roman" panose="02020603050405020304" pitchFamily="18" charset="0"/>
              <a:ea typeface="Aptos" panose="020B0004020202020204" pitchFamily="34" charset="0"/>
              <a:cs typeface="Times New Roman" panose="02020603050405020304" pitchFamily="18" charset="0"/>
            </a:endParaRPr>
          </a:p>
          <a:p>
            <a:pPr marL="457200" indent="-457200">
              <a:buFont typeface="+mj-lt"/>
              <a:buAutoNum type="alphaU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The Holy Spirit has thoughts (Rom 8:27).</a:t>
            </a:r>
            <a:endParaRPr lang="en-US" sz="3600" kern="100" dirty="0">
              <a:latin typeface="Times New Roman" panose="02020603050405020304" pitchFamily="18" charset="0"/>
              <a:ea typeface="Aptos" panose="020B0004020202020204" pitchFamily="34" charset="0"/>
              <a:cs typeface="Times New Roman" panose="02020603050405020304" pitchFamily="18" charset="0"/>
            </a:endParaRPr>
          </a:p>
          <a:p>
            <a:pPr marL="457200" indent="-457200">
              <a:buFont typeface="+mj-lt"/>
              <a:buAutoNum type="alphaU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The Holy Spirit has emotions (Eph 4:30).</a:t>
            </a:r>
            <a:endParaRPr lang="en-US" sz="3600" kern="100" dirty="0">
              <a:latin typeface="Times New Roman" panose="02020603050405020304" pitchFamily="18" charset="0"/>
              <a:ea typeface="Aptos" panose="020B0004020202020204" pitchFamily="34" charset="0"/>
              <a:cs typeface="Times New Roman" panose="02020603050405020304" pitchFamily="18" charset="0"/>
            </a:endParaRPr>
          </a:p>
          <a:p>
            <a:pPr marL="457200" indent="-457200">
              <a:buFont typeface="+mj-lt"/>
              <a:buAutoNum type="alphaU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The Holy Spirit has a will (1 Cor 12:11).</a:t>
            </a:r>
            <a:endParaRPr lang="en-US" sz="3600" kern="100" dirty="0">
              <a:latin typeface="Times New Roman" panose="02020603050405020304" pitchFamily="18" charset="0"/>
              <a:ea typeface="Aptos" panose="020B0004020202020204" pitchFamily="34" charset="0"/>
              <a:cs typeface="Times New Roman" panose="02020603050405020304" pitchFamily="18" charset="0"/>
            </a:endParaRPr>
          </a:p>
          <a:p>
            <a:pPr marL="457200" indent="-457200">
              <a:buFont typeface="+mj-lt"/>
              <a:buAutoNum type="alphaUcPeriod"/>
            </a:pP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The Holy Spirit is a person that we can get to know.</a:t>
            </a:r>
          </a:p>
          <a:p>
            <a:pPr marL="0" indent="0">
              <a:buNone/>
            </a:pPr>
            <a:endParaRPr lang="en-US" dirty="0"/>
          </a:p>
        </p:txBody>
      </p:sp>
    </p:spTree>
    <p:extLst>
      <p:ext uri="{BB962C8B-B14F-4D97-AF65-F5344CB8AC3E}">
        <p14:creationId xmlns:p14="http://schemas.microsoft.com/office/powerpoint/2010/main" val="2936366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AF89F-3D76-CA83-4FB2-9F8BE4260C87}"/>
              </a:ext>
            </a:extLst>
          </p:cNvPr>
          <p:cNvSpPr>
            <a:spLocks noGrp="1"/>
          </p:cNvSpPr>
          <p:nvPr>
            <p:ph type="title"/>
          </p:nvPr>
        </p:nvSpPr>
        <p:spPr/>
        <p:txBody>
          <a:bodyPr>
            <a:normAutofit/>
          </a:bodyPr>
          <a:lstStyle/>
          <a:p>
            <a:r>
              <a:rPr lang="en-US" sz="3600" dirty="0">
                <a:solidFill>
                  <a:srgbClr val="0070C0"/>
                </a:solidFill>
                <a:latin typeface="Times New Roman" panose="02020603050405020304" pitchFamily="18" charset="0"/>
                <a:cs typeface="Times New Roman" panose="02020603050405020304" pitchFamily="18" charset="0"/>
              </a:rPr>
              <a:t>III. </a:t>
            </a:r>
            <a:r>
              <a:rPr lang="en-US" sz="36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Jesus Comforts His Disciples by Promising to </a:t>
            </a:r>
            <a:r>
              <a:rPr lang="en-US" sz="36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Return</a:t>
            </a:r>
            <a:r>
              <a:rPr lang="en-US" sz="36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for Them Vv. 18-21.</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AB62381-3DFD-7235-29B8-AC1BB5302FEA}"/>
              </a:ext>
            </a:extLst>
          </p:cNvPr>
          <p:cNvSpPr>
            <a:spLocks noGrp="1"/>
          </p:cNvSpPr>
          <p:nvPr>
            <p:ph idx="1"/>
          </p:nvPr>
        </p:nvSpPr>
        <p:spPr>
          <a:xfrm>
            <a:off x="700635" y="2460171"/>
            <a:ext cx="10691265" cy="3501716"/>
          </a:xfrm>
        </p:spPr>
        <p:txBody>
          <a:bodyPr>
            <a:normAutofit/>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18 </a:t>
            </a:r>
            <a:r>
              <a:rPr lang="en-US" sz="3600" b="0" i="0" dirty="0">
                <a:solidFill>
                  <a:srgbClr val="000000"/>
                </a:solidFill>
                <a:effectLst/>
                <a:latin typeface="Times New Roman" panose="02020603050405020304" pitchFamily="18" charset="0"/>
                <a:cs typeface="Times New Roman" panose="02020603050405020304" pitchFamily="18" charset="0"/>
              </a:rPr>
              <a:t>“I will not leave you as orphans; I will come to you. </a:t>
            </a:r>
            <a:r>
              <a:rPr lang="en-US" sz="3600" b="1" i="0" baseline="30000" dirty="0">
                <a:solidFill>
                  <a:srgbClr val="000000"/>
                </a:solidFill>
                <a:effectLst/>
                <a:latin typeface="Times New Roman" panose="02020603050405020304" pitchFamily="18" charset="0"/>
                <a:cs typeface="Times New Roman" panose="02020603050405020304" pitchFamily="18" charset="0"/>
              </a:rPr>
              <a:t>19 </a:t>
            </a:r>
            <a:r>
              <a:rPr lang="en-US" sz="3600" b="0" i="0" dirty="0">
                <a:solidFill>
                  <a:srgbClr val="000000"/>
                </a:solidFill>
                <a:effectLst/>
                <a:latin typeface="Times New Roman" panose="02020603050405020304" pitchFamily="18" charset="0"/>
                <a:cs typeface="Times New Roman" panose="02020603050405020304" pitchFamily="18" charset="0"/>
              </a:rPr>
              <a:t>Yet a little while and the world will see Me no more, but you will see Me. Because I live, you also will live.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631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658C7-A19E-A4BA-4126-9B4F909D44EA}"/>
              </a:ext>
            </a:extLst>
          </p:cNvPr>
          <p:cNvSpPr>
            <a:spLocks noGrp="1"/>
          </p:cNvSpPr>
          <p:nvPr>
            <p:ph type="title"/>
          </p:nvPr>
        </p:nvSpPr>
        <p:spPr/>
        <p:txBody>
          <a:bodyPr>
            <a:normAutofit fontScale="90000"/>
          </a:bodyPr>
          <a:lstStyle/>
          <a:p>
            <a:r>
              <a:rPr lang="en-US" sz="4000" dirty="0">
                <a:solidFill>
                  <a:srgbClr val="0070C0"/>
                </a:solidFill>
                <a:latin typeface="Times New Roman" panose="02020603050405020304" pitchFamily="18" charset="0"/>
                <a:cs typeface="Times New Roman" panose="02020603050405020304" pitchFamily="18" charset="0"/>
              </a:rPr>
              <a:t>III. </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Jesus Comforts His Disciples by Promising to </a:t>
            </a:r>
            <a:r>
              <a:rPr lang="en-US" sz="40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Return</a:t>
            </a:r>
            <a:r>
              <a:rPr lang="en-US" sz="4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for Them Vv. 18-21.</a:t>
            </a:r>
            <a:endParaRPr lang="en-US" dirty="0">
              <a:solidFill>
                <a:srgbClr val="0070C0"/>
              </a:solidFill>
            </a:endParaRPr>
          </a:p>
        </p:txBody>
      </p:sp>
      <p:sp>
        <p:nvSpPr>
          <p:cNvPr id="3" name="Content Placeholder 2">
            <a:extLst>
              <a:ext uri="{FF2B5EF4-FFF2-40B4-BE49-F238E27FC236}">
                <a16:creationId xmlns:a16="http://schemas.microsoft.com/office/drawing/2014/main" id="{F87258B5-817E-F0B5-FEA2-FF6F8421280F}"/>
              </a:ext>
            </a:extLst>
          </p:cNvPr>
          <p:cNvSpPr>
            <a:spLocks noGrp="1"/>
          </p:cNvSpPr>
          <p:nvPr>
            <p:ph idx="1"/>
          </p:nvPr>
        </p:nvSpPr>
        <p:spPr>
          <a:xfrm>
            <a:off x="700635" y="2405742"/>
            <a:ext cx="10691265" cy="3556145"/>
          </a:xfrm>
        </p:spPr>
        <p:txBody>
          <a:bodyPr>
            <a:normAutofit/>
          </a:bodyPr>
          <a:lstStyle/>
          <a:p>
            <a:pPr marL="0" indent="0" algn="ctr">
              <a:buNone/>
            </a:pPr>
            <a:r>
              <a:rPr lang="en-US" sz="3600" b="1" i="0" baseline="30000" dirty="0">
                <a:solidFill>
                  <a:srgbClr val="000000"/>
                </a:solidFill>
                <a:effectLst/>
                <a:latin typeface="Times New Roman" panose="02020603050405020304" pitchFamily="18" charset="0"/>
                <a:cs typeface="Times New Roman" panose="02020603050405020304" pitchFamily="18" charset="0"/>
              </a:rPr>
              <a:t>20 </a:t>
            </a:r>
            <a:r>
              <a:rPr lang="en-US" sz="3600" b="0" i="0" dirty="0">
                <a:solidFill>
                  <a:srgbClr val="000000"/>
                </a:solidFill>
                <a:effectLst/>
                <a:latin typeface="Times New Roman" panose="02020603050405020304" pitchFamily="18" charset="0"/>
                <a:cs typeface="Times New Roman" panose="02020603050405020304" pitchFamily="18" charset="0"/>
              </a:rPr>
              <a:t>In that day you will know that I am in My Father, and you in Me, and I in you. </a:t>
            </a:r>
            <a:r>
              <a:rPr lang="en-US" sz="3600" b="1" i="0" baseline="30000" dirty="0">
                <a:solidFill>
                  <a:srgbClr val="000000"/>
                </a:solidFill>
                <a:effectLst/>
                <a:latin typeface="Times New Roman" panose="02020603050405020304" pitchFamily="18" charset="0"/>
                <a:cs typeface="Times New Roman" panose="02020603050405020304" pitchFamily="18" charset="0"/>
              </a:rPr>
              <a:t>21 </a:t>
            </a:r>
            <a:r>
              <a:rPr lang="en-US" sz="3600" b="0" i="0" dirty="0">
                <a:solidFill>
                  <a:srgbClr val="000000"/>
                </a:solidFill>
                <a:effectLst/>
                <a:latin typeface="Times New Roman" panose="02020603050405020304" pitchFamily="18" charset="0"/>
                <a:cs typeface="Times New Roman" panose="02020603050405020304" pitchFamily="18" charset="0"/>
              </a:rPr>
              <a:t>Whoever has My commandments and keeps them, he it is who loves Me. And he who loves Me will be loved by My Father, and I will love him and manifest Myself to him.</a:t>
            </a:r>
            <a:endParaRPr lang="en-US" sz="3600" dirty="0"/>
          </a:p>
        </p:txBody>
      </p:sp>
    </p:spTree>
    <p:extLst>
      <p:ext uri="{BB962C8B-B14F-4D97-AF65-F5344CB8AC3E}">
        <p14:creationId xmlns:p14="http://schemas.microsoft.com/office/powerpoint/2010/main" val="1689768853"/>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71</TotalTime>
  <Words>978</Words>
  <Application>Microsoft Office PowerPoint</Application>
  <PresentationFormat>Widescreen</PresentationFormat>
  <Paragraphs>41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Calisto MT</vt:lpstr>
      <vt:lpstr>Times New Roman</vt:lpstr>
      <vt:lpstr>Univers Condensed</vt:lpstr>
      <vt:lpstr>ChronicleVTI</vt:lpstr>
      <vt:lpstr>We Need the Help of the Holy Spirit to Live the Christian Life.</vt:lpstr>
      <vt:lpstr>i. Jesus Stunned His Disciples When He Told them that He is Going Away vv. 27-31. </vt:lpstr>
      <vt:lpstr>i. Jesus Stunned His Disciples When He Told them that He is Going Away vv. 27-31. </vt:lpstr>
      <vt:lpstr>i. Jesus Stunned His Disciples When He Told them that He is Going Away vv. 27-31. </vt:lpstr>
      <vt:lpstr>Ii. Jesus Comforts His Disciples by Explaining How they Will Stay Close to Him vv. 15-17.</vt:lpstr>
      <vt:lpstr>Ii. Jesus Comforts His Disciples by Explaining How they Will Stay Close to Him vv. 15-17.</vt:lpstr>
      <vt:lpstr>Ii. Jesus Comforts His Disciples by Explaining How they Will Stay Close to Him vv. 15-17.</vt:lpstr>
      <vt:lpstr>III. Jesus Comforts His Disciples by Promising to Return for Them Vv. 18-21.</vt:lpstr>
      <vt:lpstr>III. Jesus Comforts His Disciples by Promising to Return for Them Vv. 18-21.</vt:lpstr>
      <vt:lpstr>IV. Jesus Comforts His Disciples by Explaining How the Holy Spirit Will Help them vv. 22-26.</vt:lpstr>
      <vt:lpstr>IV. Jesus Comforts His Disciples by Explaining How the Holy Spirit Will Help them vv. 22-26.</vt:lpstr>
      <vt:lpstr>IV. Jesus Comforts His Disciples by Explaining How the Holy Spirit Will Help them vv. 22-26.</vt:lpstr>
      <vt:lpstr>V. Jesus Sent the Holy Spirit to Help His Disciples v. 16. </vt:lpstr>
      <vt:lpstr>vi. The Holy spirit helps Christians in every generation v. 17.</vt:lpstr>
      <vt:lpstr>b. Jesus Sent the Holy Spirit to Dwell within His Disciples v. 17b.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Kitinoja</dc:creator>
  <cp:lastModifiedBy>Daniel Kitinoja</cp:lastModifiedBy>
  <cp:revision>10</cp:revision>
  <dcterms:created xsi:type="dcterms:W3CDTF">2024-11-23T14:44:05Z</dcterms:created>
  <dcterms:modified xsi:type="dcterms:W3CDTF">2024-11-23T15:55:59Z</dcterms:modified>
</cp:coreProperties>
</file>