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Caudill" userId="d130d9a2ebc67b27" providerId="LiveId" clId="{0E09F25D-D7D7-4FBA-928C-A907225BD3F4}"/>
    <pc:docChg chg="undo custSel modSld">
      <pc:chgData name="Robert Caudill" userId="d130d9a2ebc67b27" providerId="LiveId" clId="{0E09F25D-D7D7-4FBA-928C-A907225BD3F4}" dt="2024-10-26T13:38:58.713" v="19" actId="21"/>
      <pc:docMkLst>
        <pc:docMk/>
      </pc:docMkLst>
      <pc:sldChg chg="addSp delSp modSp mod">
        <pc:chgData name="Robert Caudill" userId="d130d9a2ebc67b27" providerId="LiveId" clId="{0E09F25D-D7D7-4FBA-928C-A907225BD3F4}" dt="2024-10-26T13:38:58.713" v="19" actId="21"/>
        <pc:sldMkLst>
          <pc:docMk/>
          <pc:sldMk cId="3779080085" sldId="256"/>
        </pc:sldMkLst>
        <pc:spChg chg="mod">
          <ac:chgData name="Robert Caudill" userId="d130d9a2ebc67b27" providerId="LiveId" clId="{0E09F25D-D7D7-4FBA-928C-A907225BD3F4}" dt="2024-10-26T13:38:58.282" v="17" actId="20577"/>
          <ac:spMkLst>
            <pc:docMk/>
            <pc:sldMk cId="3779080085" sldId="256"/>
            <ac:spMk id="2" creationId="{458BB282-6631-C441-98D0-10F7204034F6}"/>
          </ac:spMkLst>
        </pc:spChg>
        <pc:spChg chg="add del mod">
          <ac:chgData name="Robert Caudill" userId="d130d9a2ebc67b27" providerId="LiveId" clId="{0E09F25D-D7D7-4FBA-928C-A907225BD3F4}" dt="2024-10-26T13:38:58.713" v="19" actId="21"/>
          <ac:spMkLst>
            <pc:docMk/>
            <pc:sldMk cId="3779080085" sldId="256"/>
            <ac:spMk id="3" creationId="{26A78E48-6B57-C2DC-3A17-03686857890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FEC54-22A2-1C5C-5DC4-AB88512485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D9D2F8-7999-7D56-F009-0631EC881B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B8D049-E7A5-5D3B-BC00-C2BB30B2888A}"/>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5" name="Footer Placeholder 4">
            <a:extLst>
              <a:ext uri="{FF2B5EF4-FFF2-40B4-BE49-F238E27FC236}">
                <a16:creationId xmlns:a16="http://schemas.microsoft.com/office/drawing/2014/main" id="{5106B82D-DB41-E5DA-EB17-E049883900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3C720C-CF67-51DB-2629-784F1E589BD9}"/>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422772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13C4F-D45D-3403-41A1-C04EB9C2E2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65F5FD-F053-3E1C-13C7-F99BC228C7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5E600B-0B80-DD48-FF85-A24B348264EA}"/>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5" name="Footer Placeholder 4">
            <a:extLst>
              <a:ext uri="{FF2B5EF4-FFF2-40B4-BE49-F238E27FC236}">
                <a16:creationId xmlns:a16="http://schemas.microsoft.com/office/drawing/2014/main" id="{D433B22F-37A1-ABAA-BBC2-BD511BDC49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4CC315-437F-7157-57AC-AA2F494ABB68}"/>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3101109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97760E-5EAD-91F8-77A9-6E4B1200B4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305F64-5FC9-BE1C-ADBB-6DBA5A177C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BB5805-FC11-423D-F8D3-432DA4B4B8B7}"/>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5" name="Footer Placeholder 4">
            <a:extLst>
              <a:ext uri="{FF2B5EF4-FFF2-40B4-BE49-F238E27FC236}">
                <a16:creationId xmlns:a16="http://schemas.microsoft.com/office/drawing/2014/main" id="{5D40E503-B121-BC52-BCB1-6281866EC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C4B317-BC1B-3F14-F15D-D5C11A94B2A7}"/>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2701588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C3B0B-1600-0A95-50CC-B5BF4D52D0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A60DA8-7C87-CCBD-570C-508A0856A2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658F89-1CEF-ABE8-04CB-B4754F61951A}"/>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5" name="Footer Placeholder 4">
            <a:extLst>
              <a:ext uri="{FF2B5EF4-FFF2-40B4-BE49-F238E27FC236}">
                <a16:creationId xmlns:a16="http://schemas.microsoft.com/office/drawing/2014/main" id="{2F05321F-F73D-AA20-9B98-EF23DA1C0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CAED8-37F8-001E-DC21-D603A58A6D01}"/>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139670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2E7B0-4395-6BB1-6E42-2128B3B31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FB29C0-8A7E-4C60-BAC3-58D0D885BC0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F8A443-4BAA-7FA1-B71F-225DE1CABC83}"/>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5" name="Footer Placeholder 4">
            <a:extLst>
              <a:ext uri="{FF2B5EF4-FFF2-40B4-BE49-F238E27FC236}">
                <a16:creationId xmlns:a16="http://schemas.microsoft.com/office/drawing/2014/main" id="{5823C135-4587-D5D2-D5B4-4C9D6143BE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7900A3-6A3F-229C-FE41-369B8A944FDD}"/>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1280526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4F07F-9BCE-87F9-DE0E-C58E3EF095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2F34B9-0433-999F-13B2-3DA464A6D4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8B6EC6-5ADE-4D0E-20FC-31D6369507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33F7D2-6EAA-70FF-8310-DB20C3EDBCBD}"/>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6" name="Footer Placeholder 5">
            <a:extLst>
              <a:ext uri="{FF2B5EF4-FFF2-40B4-BE49-F238E27FC236}">
                <a16:creationId xmlns:a16="http://schemas.microsoft.com/office/drawing/2014/main" id="{CBBA2860-01FC-C78F-A78A-DEC228DA40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3B21B7-993D-9729-A454-F447A3270961}"/>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824366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933DC-D4D2-9E96-CD60-5D05F83427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636A63-13DC-4E27-ABC1-B2A14766DA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488C0B-8FCC-E5DE-6637-A7A1EC989A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CCD885-539E-DE60-F0A1-69AE311BB1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089457-8315-4FBF-DA06-795382A0E4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FFF0B9-C30F-40D5-F651-17CE9B75F639}"/>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8" name="Footer Placeholder 7">
            <a:extLst>
              <a:ext uri="{FF2B5EF4-FFF2-40B4-BE49-F238E27FC236}">
                <a16:creationId xmlns:a16="http://schemas.microsoft.com/office/drawing/2014/main" id="{4AAA8184-6D35-FA22-4A12-826488FF5F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0934C9-E502-AF6B-C7F9-6A7D382335A7}"/>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21619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30B53-5FDD-CBCE-AD1D-7DBF249C5B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F7A4B9-B0B2-B5ED-65CF-94A680579D9F}"/>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4" name="Footer Placeholder 3">
            <a:extLst>
              <a:ext uri="{FF2B5EF4-FFF2-40B4-BE49-F238E27FC236}">
                <a16:creationId xmlns:a16="http://schemas.microsoft.com/office/drawing/2014/main" id="{6643CCBF-CA75-BA3E-A18D-E8B36F4ED7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976538-4923-A330-05CB-6C0F665B9EA6}"/>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2746584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003E39-5EE9-53B6-CDBD-B7FAAD5332C0}"/>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3" name="Footer Placeholder 2">
            <a:extLst>
              <a:ext uri="{FF2B5EF4-FFF2-40B4-BE49-F238E27FC236}">
                <a16:creationId xmlns:a16="http://schemas.microsoft.com/office/drawing/2014/main" id="{61303B5A-A183-9661-710E-314225D627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70E20B-69FB-B24C-6605-787E23FCA8EB}"/>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4121509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8A116-3337-E767-A1D4-60B0EE7545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F5A2FB-1B4C-11C3-FE2C-E38914C168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3C0563-4986-EA2C-EFBE-7039755934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990A90-B2D3-BEFB-E33A-8570B84645FC}"/>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6" name="Footer Placeholder 5">
            <a:extLst>
              <a:ext uri="{FF2B5EF4-FFF2-40B4-BE49-F238E27FC236}">
                <a16:creationId xmlns:a16="http://schemas.microsoft.com/office/drawing/2014/main" id="{78DE64AE-6ED5-7C98-8982-CD7AF9C9D9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048C75-EB30-8E44-8AB9-476515938CF9}"/>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311824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93B-F898-0C04-100F-FCA96BB13F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4ECF6C-A29F-5B7E-A706-CD5FEE133E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7E5B81-974D-AA6B-1A79-8F89B36CCA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CB9827-543D-D130-A242-3F7850507D42}"/>
              </a:ext>
            </a:extLst>
          </p:cNvPr>
          <p:cNvSpPr>
            <a:spLocks noGrp="1"/>
          </p:cNvSpPr>
          <p:nvPr>
            <p:ph type="dt" sz="half" idx="10"/>
          </p:nvPr>
        </p:nvSpPr>
        <p:spPr/>
        <p:txBody>
          <a:bodyPr/>
          <a:lstStyle/>
          <a:p>
            <a:fld id="{9142C4B9-0A61-4A4E-977C-785D2046360B}" type="datetimeFigureOut">
              <a:rPr lang="en-US" smtClean="0"/>
              <a:t>10/26/2024</a:t>
            </a:fld>
            <a:endParaRPr lang="en-US"/>
          </a:p>
        </p:txBody>
      </p:sp>
      <p:sp>
        <p:nvSpPr>
          <p:cNvPr id="6" name="Footer Placeholder 5">
            <a:extLst>
              <a:ext uri="{FF2B5EF4-FFF2-40B4-BE49-F238E27FC236}">
                <a16:creationId xmlns:a16="http://schemas.microsoft.com/office/drawing/2014/main" id="{049B0AED-03DF-DDDD-40C8-AE01953210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D1E8F3-A499-3104-7E54-E58662525420}"/>
              </a:ext>
            </a:extLst>
          </p:cNvPr>
          <p:cNvSpPr>
            <a:spLocks noGrp="1"/>
          </p:cNvSpPr>
          <p:nvPr>
            <p:ph type="sldNum" sz="quarter" idx="12"/>
          </p:nvPr>
        </p:nvSpPr>
        <p:spPr/>
        <p:txBody>
          <a:bodyPr/>
          <a:lstStyle/>
          <a:p>
            <a:fld id="{163E9876-84B9-492F-92A9-94DAB83975A1}" type="slidenum">
              <a:rPr lang="en-US" smtClean="0"/>
              <a:t>‹#›</a:t>
            </a:fld>
            <a:endParaRPr lang="en-US"/>
          </a:p>
        </p:txBody>
      </p:sp>
    </p:spTree>
    <p:extLst>
      <p:ext uri="{BB962C8B-B14F-4D97-AF65-F5344CB8AC3E}">
        <p14:creationId xmlns:p14="http://schemas.microsoft.com/office/powerpoint/2010/main" val="3681379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E523EB-C1AF-B9AB-BE3A-EAA9E0158E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7F78D4-48E5-E631-EE1B-FD53BB02E0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FF678-99EB-976C-3EB2-3F6BACE4C3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142C4B9-0A61-4A4E-977C-785D2046360B}" type="datetimeFigureOut">
              <a:rPr lang="en-US" smtClean="0"/>
              <a:t>10/26/2024</a:t>
            </a:fld>
            <a:endParaRPr lang="en-US"/>
          </a:p>
        </p:txBody>
      </p:sp>
      <p:sp>
        <p:nvSpPr>
          <p:cNvPr id="5" name="Footer Placeholder 4">
            <a:extLst>
              <a:ext uri="{FF2B5EF4-FFF2-40B4-BE49-F238E27FC236}">
                <a16:creationId xmlns:a16="http://schemas.microsoft.com/office/drawing/2014/main" id="{109AA5A2-E201-B2F4-CDCB-03A9070563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3C48D3C-ABA2-CCA0-C071-3FC86C76C1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63E9876-84B9-492F-92A9-94DAB83975A1}" type="slidenum">
              <a:rPr lang="en-US" smtClean="0"/>
              <a:t>‹#›</a:t>
            </a:fld>
            <a:endParaRPr lang="en-US"/>
          </a:p>
        </p:txBody>
      </p:sp>
    </p:spTree>
    <p:extLst>
      <p:ext uri="{BB962C8B-B14F-4D97-AF65-F5344CB8AC3E}">
        <p14:creationId xmlns:p14="http://schemas.microsoft.com/office/powerpoint/2010/main" val="237393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58BB282-6631-C441-98D0-10F7204034F6}"/>
              </a:ext>
            </a:extLst>
          </p:cNvPr>
          <p:cNvSpPr>
            <a:spLocks noGrp="1"/>
          </p:cNvSpPr>
          <p:nvPr>
            <p:ph type="ctrTitle"/>
          </p:nvPr>
        </p:nvSpPr>
        <p:spPr>
          <a:xfrm>
            <a:off x="4162567" y="818984"/>
            <a:ext cx="6714699" cy="3178689"/>
          </a:xfrm>
        </p:spPr>
        <p:txBody>
          <a:bodyPr>
            <a:normAutofit/>
          </a:bodyPr>
          <a:lstStyle/>
          <a:p>
            <a:pPr algn="l"/>
            <a:r>
              <a:rPr lang="en-US" sz="4800" dirty="0">
                <a:solidFill>
                  <a:srgbClr val="FFFFFF"/>
                </a:solidFill>
              </a:rPr>
              <a:t>Who is Jesus Part 6</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6A78E48-6B57-C2DC-3A17-03686857890A}"/>
              </a:ext>
            </a:extLst>
          </p:cNvPr>
          <p:cNvSpPr>
            <a:spLocks noGrp="1"/>
          </p:cNvSpPr>
          <p:nvPr>
            <p:ph type="subTitle" idx="1"/>
          </p:nvPr>
        </p:nvSpPr>
        <p:spPr>
          <a:xfrm>
            <a:off x="4285397" y="4960961"/>
            <a:ext cx="7055893" cy="1078054"/>
          </a:xfrm>
        </p:spPr>
        <p:txBody>
          <a:bodyPr>
            <a:noAutofit/>
          </a:bodyPr>
          <a:lstStyle/>
          <a:p>
            <a:pPr algn="l"/>
            <a:r>
              <a:rPr lang="en-US" sz="4000">
                <a:solidFill>
                  <a:srgbClr val="FFFFFF"/>
                </a:solidFill>
              </a:rPr>
              <a:t>Come and See for Yourself!</a:t>
            </a:r>
          </a:p>
          <a:p>
            <a:pPr algn="l"/>
            <a:r>
              <a:rPr lang="en-US" sz="4000">
                <a:solidFill>
                  <a:srgbClr val="FFFFFF"/>
                </a:solidFill>
              </a:rPr>
              <a:t>John 1:36-51</a:t>
            </a:r>
            <a:endParaRPr lang="en-US" sz="4000" dirty="0">
              <a:solidFill>
                <a:srgbClr val="FFFFFF"/>
              </a:solidFill>
            </a:endParaRPr>
          </a:p>
        </p:txBody>
      </p:sp>
    </p:spTree>
    <p:extLst>
      <p:ext uri="{BB962C8B-B14F-4D97-AF65-F5344CB8AC3E}">
        <p14:creationId xmlns:p14="http://schemas.microsoft.com/office/powerpoint/2010/main" val="3779080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F32F7B-E662-9352-97EF-C83601419854}"/>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IV. Philip invited Nathanael to Come and See Jesus vv. 44-51.</a:t>
            </a:r>
          </a:p>
        </p:txBody>
      </p:sp>
      <p:sp>
        <p:nvSpPr>
          <p:cNvPr id="3" name="Content Placeholder 2">
            <a:extLst>
              <a:ext uri="{FF2B5EF4-FFF2-40B4-BE49-F238E27FC236}">
                <a16:creationId xmlns:a16="http://schemas.microsoft.com/office/drawing/2014/main" id="{E30389DD-5889-6BD9-3260-80D9ABBF24CE}"/>
              </a:ext>
            </a:extLst>
          </p:cNvPr>
          <p:cNvSpPr>
            <a:spLocks noGrp="1"/>
          </p:cNvSpPr>
          <p:nvPr>
            <p:ph idx="1"/>
          </p:nvPr>
        </p:nvSpPr>
        <p:spPr>
          <a:xfrm>
            <a:off x="1371599" y="2318197"/>
            <a:ext cx="9724031" cy="3683358"/>
          </a:xfrm>
        </p:spPr>
        <p:txBody>
          <a:bodyPr anchor="ctr">
            <a:noAutofit/>
          </a:bodyPr>
          <a:lstStyle/>
          <a:p>
            <a:pPr marL="0" indent="0">
              <a:buNone/>
            </a:pPr>
            <a:r>
              <a:rPr lang="en-US" sz="3600" b="1" i="0" baseline="30000" dirty="0">
                <a:effectLst/>
              </a:rPr>
              <a:t>50 </a:t>
            </a:r>
            <a:r>
              <a:rPr lang="en-US" sz="3600" b="0" i="0" dirty="0">
                <a:effectLst/>
              </a:rPr>
              <a:t>Jesus answered him, “Because I said to you, ‘I saw you under the fig tree,’ do you believe? You will see greater things than these.” </a:t>
            </a:r>
            <a:r>
              <a:rPr lang="en-US" sz="3600" b="1" i="0" baseline="30000" dirty="0">
                <a:effectLst/>
              </a:rPr>
              <a:t>51 </a:t>
            </a:r>
            <a:r>
              <a:rPr lang="en-US" sz="3600" b="0" i="0" dirty="0">
                <a:effectLst/>
              </a:rPr>
              <a:t>And he said to him, “Truly, truly, I say to you, you will see heaven opened, and the angels of God ascending and descending on the Son of Man.”</a:t>
            </a:r>
          </a:p>
          <a:p>
            <a:pPr marL="0" indent="0">
              <a:buNone/>
            </a:pPr>
            <a:endParaRPr lang="en-US" sz="1800" dirty="0"/>
          </a:p>
          <a:p>
            <a:pPr marL="0" indent="0">
              <a:buNone/>
            </a:pPr>
            <a:r>
              <a:rPr lang="en-US" sz="3600" i="1" dirty="0"/>
              <a:t>…Philip engaged in come and see evangelism!</a:t>
            </a:r>
          </a:p>
        </p:txBody>
      </p:sp>
    </p:spTree>
    <p:extLst>
      <p:ext uri="{BB962C8B-B14F-4D97-AF65-F5344CB8AC3E}">
        <p14:creationId xmlns:p14="http://schemas.microsoft.com/office/powerpoint/2010/main" val="154081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65677E-C22C-C5F7-198D-DD79032D1291}"/>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We can invite people to participate in the church which is the body of Christ.</a:t>
            </a:r>
          </a:p>
        </p:txBody>
      </p:sp>
      <p:sp>
        <p:nvSpPr>
          <p:cNvPr id="3" name="Content Placeholder 2">
            <a:extLst>
              <a:ext uri="{FF2B5EF4-FFF2-40B4-BE49-F238E27FC236}">
                <a16:creationId xmlns:a16="http://schemas.microsoft.com/office/drawing/2014/main" id="{3FE0EAF8-6601-D177-55A6-A4CC8C085BC5}"/>
              </a:ext>
            </a:extLst>
          </p:cNvPr>
          <p:cNvSpPr>
            <a:spLocks noGrp="1"/>
          </p:cNvSpPr>
          <p:nvPr>
            <p:ph idx="1"/>
          </p:nvPr>
        </p:nvSpPr>
        <p:spPr>
          <a:xfrm>
            <a:off x="1371599" y="2318196"/>
            <a:ext cx="9724031" cy="4245265"/>
          </a:xfrm>
        </p:spPr>
        <p:txBody>
          <a:bodyPr anchor="ctr">
            <a:normAutofit fontScale="92500"/>
          </a:bodyPr>
          <a:lstStyle/>
          <a:p>
            <a:pPr marL="0" indent="0">
              <a:buNone/>
            </a:pPr>
            <a:r>
              <a:rPr lang="en-US" sz="3600" b="1" i="0" dirty="0">
                <a:effectLst/>
              </a:rPr>
              <a:t>1 Cor. 12:12-14 </a:t>
            </a:r>
            <a:r>
              <a:rPr lang="en-US" sz="3600" b="0" i="0" dirty="0">
                <a:effectLst/>
              </a:rPr>
              <a:t>For just as the body is one and has many members, and all the members of the body, though many, are one body, so it is with Christ. </a:t>
            </a:r>
            <a:r>
              <a:rPr lang="en-US" sz="3600" b="1" i="0" baseline="30000" dirty="0">
                <a:effectLst/>
              </a:rPr>
              <a:t>13 </a:t>
            </a:r>
            <a:r>
              <a:rPr lang="en-US" sz="3600" b="0" i="0" dirty="0">
                <a:effectLst/>
              </a:rPr>
              <a:t>For in one Spirit we were all baptized into one body—Jews or Greeks, slaves or free—and all were made to drink of one Spirit. </a:t>
            </a:r>
            <a:r>
              <a:rPr lang="en-US" sz="3600" b="1" i="0" baseline="30000" dirty="0">
                <a:effectLst/>
              </a:rPr>
              <a:t>14 </a:t>
            </a:r>
            <a:r>
              <a:rPr lang="en-US" sz="3600" b="0" i="0" dirty="0">
                <a:effectLst/>
              </a:rPr>
              <a:t>For the body does not consist of one member but of many.</a:t>
            </a:r>
          </a:p>
          <a:p>
            <a:pPr marL="0" indent="0">
              <a:buNone/>
            </a:pPr>
            <a:endParaRPr lang="en-US" sz="1200" b="0" i="0" dirty="0">
              <a:effectLst/>
            </a:endParaRPr>
          </a:p>
          <a:p>
            <a:pPr marL="0" indent="0">
              <a:buNone/>
            </a:pPr>
            <a:r>
              <a:rPr lang="en-US" sz="3600" i="1" dirty="0"/>
              <a:t>…</a:t>
            </a:r>
            <a:r>
              <a:rPr lang="en-US" sz="3600" b="1" i="1" dirty="0"/>
              <a:t>the church is where the body of Christ ministers</a:t>
            </a:r>
            <a:endParaRPr lang="en-US" sz="3600" b="1" i="1" dirty="0">
              <a:effectLst/>
            </a:endParaRPr>
          </a:p>
          <a:p>
            <a:pPr marL="0" indent="0">
              <a:buNone/>
            </a:pPr>
            <a:endParaRPr lang="en-US" sz="2000" dirty="0"/>
          </a:p>
        </p:txBody>
      </p:sp>
    </p:spTree>
    <p:extLst>
      <p:ext uri="{BB962C8B-B14F-4D97-AF65-F5344CB8AC3E}">
        <p14:creationId xmlns:p14="http://schemas.microsoft.com/office/powerpoint/2010/main" val="427561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7B4BEB-4444-C8B6-7047-D1508A088D10}"/>
              </a:ext>
            </a:extLst>
          </p:cNvPr>
          <p:cNvSpPr>
            <a:spLocks noGrp="1"/>
          </p:cNvSpPr>
          <p:nvPr>
            <p:ph type="title"/>
          </p:nvPr>
        </p:nvSpPr>
        <p:spPr>
          <a:xfrm>
            <a:off x="1371599" y="294538"/>
            <a:ext cx="9895951" cy="1033669"/>
          </a:xfrm>
        </p:spPr>
        <p:txBody>
          <a:bodyPr>
            <a:normAutofit/>
          </a:bodyPr>
          <a:lstStyle/>
          <a:p>
            <a:r>
              <a:rPr lang="en-US" sz="3700" kern="100">
                <a:solidFill>
                  <a:srgbClr val="FFFFFF"/>
                </a:solidFill>
                <a:effectLst/>
                <a:ea typeface="Aptos" panose="020B0004020202020204" pitchFamily="34" charset="0"/>
                <a:cs typeface="Times New Roman" panose="02020603050405020304" pitchFamily="18" charset="0"/>
              </a:rPr>
              <a:t>At </a:t>
            </a:r>
            <a:r>
              <a:rPr lang="en-US" sz="3700" kern="100">
                <a:solidFill>
                  <a:srgbClr val="FFFFFF"/>
                </a:solidFill>
                <a:ea typeface="Aptos" panose="020B0004020202020204" pitchFamily="34" charset="0"/>
                <a:cs typeface="Times New Roman" panose="02020603050405020304" pitchFamily="18" charset="0"/>
              </a:rPr>
              <a:t>C</a:t>
            </a:r>
            <a:r>
              <a:rPr lang="en-US" sz="3700" kern="100">
                <a:solidFill>
                  <a:srgbClr val="FFFFFF"/>
                </a:solidFill>
                <a:effectLst/>
                <a:ea typeface="Aptos" panose="020B0004020202020204" pitchFamily="34" charset="0"/>
                <a:cs typeface="Times New Roman" panose="02020603050405020304" pitchFamily="18" charset="0"/>
              </a:rPr>
              <a:t>hurch the Word of God Penetrates our Hearts. </a:t>
            </a:r>
            <a:endParaRPr lang="en-US" sz="3700">
              <a:solidFill>
                <a:srgbClr val="FFFFFF"/>
              </a:solidFill>
            </a:endParaRPr>
          </a:p>
        </p:txBody>
      </p:sp>
      <p:sp>
        <p:nvSpPr>
          <p:cNvPr id="3" name="Content Placeholder 2">
            <a:extLst>
              <a:ext uri="{FF2B5EF4-FFF2-40B4-BE49-F238E27FC236}">
                <a16:creationId xmlns:a16="http://schemas.microsoft.com/office/drawing/2014/main" id="{D9162A0B-4C23-3F40-B5CB-CD06FE4E16E3}"/>
              </a:ext>
            </a:extLst>
          </p:cNvPr>
          <p:cNvSpPr>
            <a:spLocks noGrp="1"/>
          </p:cNvSpPr>
          <p:nvPr>
            <p:ph idx="1"/>
          </p:nvPr>
        </p:nvSpPr>
        <p:spPr>
          <a:xfrm>
            <a:off x="1371599" y="2318197"/>
            <a:ext cx="9724031" cy="3683358"/>
          </a:xfrm>
        </p:spPr>
        <p:txBody>
          <a:bodyPr anchor="ctr">
            <a:normAutofit/>
          </a:bodyPr>
          <a:lstStyle/>
          <a:p>
            <a:pPr marL="0" indent="0">
              <a:buNone/>
            </a:pPr>
            <a:r>
              <a:rPr lang="en-US" sz="3600" b="1" kern="100" dirty="0">
                <a:effectLst/>
                <a:ea typeface="Aptos" panose="020B0004020202020204" pitchFamily="34" charset="0"/>
                <a:cs typeface="Times New Roman" panose="02020603050405020304" pitchFamily="18" charset="0"/>
              </a:rPr>
              <a:t>Hebrews 4:12 </a:t>
            </a:r>
            <a:r>
              <a:rPr lang="en-US" sz="3600" b="0" i="0" dirty="0">
                <a:effectLst/>
              </a:rPr>
              <a:t>For the word of God is living and active, sharper than any two-edged sword, piercing to the division of soul and of spirit, of joints and of marrow, and discerning the thoughts and intentions of the heart.</a:t>
            </a:r>
            <a:endParaRPr lang="en-US" sz="3600" dirty="0"/>
          </a:p>
        </p:txBody>
      </p:sp>
    </p:spTree>
    <p:extLst>
      <p:ext uri="{BB962C8B-B14F-4D97-AF65-F5344CB8AC3E}">
        <p14:creationId xmlns:p14="http://schemas.microsoft.com/office/powerpoint/2010/main" val="2331842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1E1D34-ADE7-CC1F-F28D-85839D808067}"/>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At Church the Presence of the Holy Spirit is Encountered. </a:t>
            </a:r>
          </a:p>
        </p:txBody>
      </p:sp>
      <p:sp>
        <p:nvSpPr>
          <p:cNvPr id="3" name="Content Placeholder 2">
            <a:extLst>
              <a:ext uri="{FF2B5EF4-FFF2-40B4-BE49-F238E27FC236}">
                <a16:creationId xmlns:a16="http://schemas.microsoft.com/office/drawing/2014/main" id="{61C1D5A7-6E3E-7292-D64A-9515CE93A271}"/>
              </a:ext>
            </a:extLst>
          </p:cNvPr>
          <p:cNvSpPr>
            <a:spLocks noGrp="1"/>
          </p:cNvSpPr>
          <p:nvPr>
            <p:ph idx="1"/>
          </p:nvPr>
        </p:nvSpPr>
        <p:spPr>
          <a:xfrm>
            <a:off x="1371599" y="2318197"/>
            <a:ext cx="9724031" cy="3683358"/>
          </a:xfrm>
        </p:spPr>
        <p:txBody>
          <a:bodyPr anchor="ctr">
            <a:normAutofit lnSpcReduction="10000"/>
          </a:bodyPr>
          <a:lstStyle/>
          <a:p>
            <a:pPr marL="0" indent="0">
              <a:buNone/>
            </a:pPr>
            <a:r>
              <a:rPr lang="en-US" sz="3600" b="1" dirty="0"/>
              <a:t>John 14:15-18 </a:t>
            </a:r>
            <a:r>
              <a:rPr lang="en-US" sz="3600" b="0" i="0" dirty="0">
                <a:effectLst/>
              </a:rPr>
              <a:t>“If you love me, you will keep my commandments. </a:t>
            </a:r>
            <a:r>
              <a:rPr lang="en-US" sz="3600" b="1" i="0" baseline="30000" dirty="0">
                <a:effectLst/>
              </a:rPr>
              <a:t>16 </a:t>
            </a:r>
            <a:r>
              <a:rPr lang="en-US" sz="3600" b="0" i="0" dirty="0">
                <a:effectLst/>
              </a:rPr>
              <a:t>And I will ask the Father, and he will give you another Helper, to be with you forever, </a:t>
            </a:r>
            <a:r>
              <a:rPr lang="en-US" sz="3600" b="1" i="0" baseline="30000" dirty="0">
                <a:effectLst/>
              </a:rPr>
              <a:t>17 </a:t>
            </a:r>
            <a:r>
              <a:rPr lang="en-US" sz="3600" b="0" i="0" dirty="0">
                <a:effectLst/>
              </a:rPr>
              <a:t>even the Spirit of truth, whom the world cannot receive, because it neither sees him nor knows him. You know him, for he dwells with you and will be in you. </a:t>
            </a:r>
            <a:r>
              <a:rPr lang="en-US" sz="3600" b="1" i="0" baseline="30000" dirty="0">
                <a:effectLst/>
              </a:rPr>
              <a:t>18 </a:t>
            </a:r>
            <a:r>
              <a:rPr lang="en-US" sz="3600" b="0" i="0" dirty="0">
                <a:effectLst/>
              </a:rPr>
              <a:t>“I will not leave you as orphans; I will come to you.</a:t>
            </a:r>
          </a:p>
          <a:p>
            <a:pPr marL="0" indent="0">
              <a:buNone/>
            </a:pPr>
            <a:endParaRPr lang="en-US" sz="2000" dirty="0"/>
          </a:p>
        </p:txBody>
      </p:sp>
    </p:spTree>
    <p:extLst>
      <p:ext uri="{BB962C8B-B14F-4D97-AF65-F5344CB8AC3E}">
        <p14:creationId xmlns:p14="http://schemas.microsoft.com/office/powerpoint/2010/main" val="3305111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4A5CE8-362D-7A00-4ECF-5E72D81394B0}"/>
              </a:ext>
            </a:extLst>
          </p:cNvPr>
          <p:cNvSpPr>
            <a:spLocks noGrp="1"/>
          </p:cNvSpPr>
          <p:nvPr>
            <p:ph type="title"/>
          </p:nvPr>
        </p:nvSpPr>
        <p:spPr>
          <a:xfrm>
            <a:off x="1371599" y="294538"/>
            <a:ext cx="9895951" cy="1033669"/>
          </a:xfrm>
        </p:spPr>
        <p:txBody>
          <a:bodyPr>
            <a:noAutofit/>
          </a:bodyPr>
          <a:lstStyle/>
          <a:p>
            <a:r>
              <a:rPr lang="en-US" sz="4000" dirty="0">
                <a:solidFill>
                  <a:srgbClr val="FFFFFF"/>
                </a:solidFill>
              </a:rPr>
              <a:t>When We Invite People to Gather, Grow, and Go with us We Invite them to Follow Jesus With us.</a:t>
            </a:r>
          </a:p>
        </p:txBody>
      </p:sp>
      <p:sp>
        <p:nvSpPr>
          <p:cNvPr id="3" name="Content Placeholder 2">
            <a:extLst>
              <a:ext uri="{FF2B5EF4-FFF2-40B4-BE49-F238E27FC236}">
                <a16:creationId xmlns:a16="http://schemas.microsoft.com/office/drawing/2014/main" id="{1E30932F-4886-E615-24EB-90874A468822}"/>
              </a:ext>
            </a:extLst>
          </p:cNvPr>
          <p:cNvSpPr>
            <a:spLocks noGrp="1"/>
          </p:cNvSpPr>
          <p:nvPr>
            <p:ph idx="1"/>
          </p:nvPr>
        </p:nvSpPr>
        <p:spPr>
          <a:xfrm>
            <a:off x="1371599" y="2318197"/>
            <a:ext cx="9724031" cy="3683358"/>
          </a:xfrm>
        </p:spPr>
        <p:txBody>
          <a:bodyPr anchor="ctr">
            <a:normAutofit/>
          </a:bodyPr>
          <a:lstStyle/>
          <a:p>
            <a:pPr marL="0" indent="0">
              <a:buNone/>
            </a:pPr>
            <a:r>
              <a:rPr lang="en-US" sz="3600" b="1" dirty="0"/>
              <a:t>1 Corinthians 11:1 </a:t>
            </a:r>
            <a:r>
              <a:rPr lang="en-US" sz="3600" b="0" i="0" dirty="0">
                <a:effectLst/>
              </a:rPr>
              <a:t>Be imitators of me, as I am of Christ</a:t>
            </a:r>
            <a:r>
              <a:rPr lang="en-US" sz="2000" b="0" i="0" dirty="0">
                <a:effectLst/>
              </a:rPr>
              <a:t>.</a:t>
            </a:r>
            <a:endParaRPr lang="en-US" sz="2000" dirty="0"/>
          </a:p>
        </p:txBody>
      </p:sp>
    </p:spTree>
    <p:extLst>
      <p:ext uri="{BB962C8B-B14F-4D97-AF65-F5344CB8AC3E}">
        <p14:creationId xmlns:p14="http://schemas.microsoft.com/office/powerpoint/2010/main" val="386725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0352BC-2FB1-A88F-63B2-182D350E77E3}"/>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John 1:35-39</a:t>
            </a:r>
          </a:p>
        </p:txBody>
      </p:sp>
      <p:sp>
        <p:nvSpPr>
          <p:cNvPr id="3" name="Content Placeholder 2">
            <a:extLst>
              <a:ext uri="{FF2B5EF4-FFF2-40B4-BE49-F238E27FC236}">
                <a16:creationId xmlns:a16="http://schemas.microsoft.com/office/drawing/2014/main" id="{97A47CBB-03DC-A3B5-6FEB-8FF01D7D14D1}"/>
              </a:ext>
            </a:extLst>
          </p:cNvPr>
          <p:cNvSpPr>
            <a:spLocks noGrp="1"/>
          </p:cNvSpPr>
          <p:nvPr>
            <p:ph idx="1"/>
          </p:nvPr>
        </p:nvSpPr>
        <p:spPr>
          <a:xfrm>
            <a:off x="1371599" y="2318197"/>
            <a:ext cx="9724031" cy="3683358"/>
          </a:xfrm>
        </p:spPr>
        <p:txBody>
          <a:bodyPr anchor="ctr">
            <a:normAutofit/>
          </a:bodyPr>
          <a:lstStyle/>
          <a:p>
            <a:pPr marL="0" indent="0">
              <a:buNone/>
            </a:pPr>
            <a:r>
              <a:rPr lang="en-US" sz="3600" b="1" i="0" baseline="30000" dirty="0">
                <a:effectLst/>
              </a:rPr>
              <a:t>35 </a:t>
            </a:r>
            <a:r>
              <a:rPr lang="en-US" sz="3600" b="0" i="0" dirty="0">
                <a:effectLst/>
              </a:rPr>
              <a:t>The next day again John was standing with two of his disciples, </a:t>
            </a:r>
            <a:r>
              <a:rPr lang="en-US" sz="3600" b="1" i="0" baseline="30000" dirty="0">
                <a:effectLst/>
              </a:rPr>
              <a:t>36 </a:t>
            </a:r>
            <a:r>
              <a:rPr lang="en-US" sz="3600" b="0" i="0" dirty="0">
                <a:effectLst/>
              </a:rPr>
              <a:t>and he looked at Jesus as he walked by and said, “Behold, the Lamb of God!” </a:t>
            </a:r>
            <a:r>
              <a:rPr lang="en-US" sz="3600" b="1" i="0" baseline="30000" dirty="0">
                <a:effectLst/>
              </a:rPr>
              <a:t>37 </a:t>
            </a:r>
            <a:r>
              <a:rPr lang="en-US" sz="3600" b="0" i="0" dirty="0">
                <a:effectLst/>
              </a:rPr>
              <a:t>The two disciples heard him say this, and they followed Jesus. </a:t>
            </a:r>
            <a:endParaRPr lang="en-US" sz="3600" dirty="0"/>
          </a:p>
        </p:txBody>
      </p:sp>
    </p:spTree>
    <p:extLst>
      <p:ext uri="{BB962C8B-B14F-4D97-AF65-F5344CB8AC3E}">
        <p14:creationId xmlns:p14="http://schemas.microsoft.com/office/powerpoint/2010/main" val="3530257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7F394B-0F81-25CA-32CB-EE5E900F7FE5}"/>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John 1:35-39</a:t>
            </a:r>
          </a:p>
        </p:txBody>
      </p:sp>
      <p:sp>
        <p:nvSpPr>
          <p:cNvPr id="3" name="Content Placeholder 2">
            <a:extLst>
              <a:ext uri="{FF2B5EF4-FFF2-40B4-BE49-F238E27FC236}">
                <a16:creationId xmlns:a16="http://schemas.microsoft.com/office/drawing/2014/main" id="{C6B24693-A173-4CD3-B84D-8AA98D85E362}"/>
              </a:ext>
            </a:extLst>
          </p:cNvPr>
          <p:cNvSpPr>
            <a:spLocks noGrp="1"/>
          </p:cNvSpPr>
          <p:nvPr>
            <p:ph idx="1"/>
          </p:nvPr>
        </p:nvSpPr>
        <p:spPr>
          <a:xfrm>
            <a:off x="1371599" y="2318197"/>
            <a:ext cx="9724031" cy="3683358"/>
          </a:xfrm>
        </p:spPr>
        <p:txBody>
          <a:bodyPr anchor="ctr">
            <a:normAutofit/>
          </a:bodyPr>
          <a:lstStyle/>
          <a:p>
            <a:pPr marL="0" indent="0">
              <a:buNone/>
            </a:pPr>
            <a:r>
              <a:rPr lang="en-US" sz="3600" b="1" i="0" baseline="30000" dirty="0">
                <a:effectLst/>
              </a:rPr>
              <a:t>38 </a:t>
            </a:r>
            <a:r>
              <a:rPr lang="en-US" sz="3600" b="0" i="0" dirty="0">
                <a:effectLst/>
              </a:rPr>
              <a:t>Jesus turned and saw them following and said to them, “What are you seeking?” And they said to Him, “Rabbi” (which means Teacher), “where are You staying?” </a:t>
            </a:r>
            <a:r>
              <a:rPr lang="en-US" sz="3600" b="1" i="0" baseline="30000" dirty="0">
                <a:effectLst/>
              </a:rPr>
              <a:t>39 </a:t>
            </a:r>
            <a:r>
              <a:rPr lang="en-US" sz="3600" b="0" i="0" dirty="0">
                <a:effectLst/>
              </a:rPr>
              <a:t>He said to them, “Come and you will see.” So they came and saw where He was staying, and they stayed with </a:t>
            </a:r>
            <a:r>
              <a:rPr lang="en-US" sz="3600" dirty="0"/>
              <a:t>H</a:t>
            </a:r>
            <a:r>
              <a:rPr lang="en-US" sz="3600" b="0" i="0" dirty="0">
                <a:effectLst/>
              </a:rPr>
              <a:t>im that day, for it was about the tenth hour.</a:t>
            </a:r>
            <a:endParaRPr lang="en-US" sz="3600" dirty="0"/>
          </a:p>
        </p:txBody>
      </p:sp>
    </p:spTree>
    <p:extLst>
      <p:ext uri="{BB962C8B-B14F-4D97-AF65-F5344CB8AC3E}">
        <p14:creationId xmlns:p14="http://schemas.microsoft.com/office/powerpoint/2010/main" val="2263233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A75208-FE75-1556-42DB-03FC09925A81}"/>
              </a:ext>
            </a:extLst>
          </p:cNvPr>
          <p:cNvSpPr>
            <a:spLocks noGrp="1"/>
          </p:cNvSpPr>
          <p:nvPr>
            <p:ph type="title"/>
          </p:nvPr>
        </p:nvSpPr>
        <p:spPr>
          <a:xfrm>
            <a:off x="1371599" y="294538"/>
            <a:ext cx="9895951" cy="1033669"/>
          </a:xfrm>
        </p:spPr>
        <p:txBody>
          <a:bodyPr>
            <a:normAutofit/>
          </a:bodyPr>
          <a:lstStyle/>
          <a:p>
            <a:r>
              <a:rPr lang="en-US" sz="3400" kern="100">
                <a:solidFill>
                  <a:srgbClr val="FFFFFF"/>
                </a:solidFill>
                <a:effectLst/>
                <a:ea typeface="Aptos" panose="020B0004020202020204" pitchFamily="34" charset="0"/>
                <a:cs typeface="Times New Roman" panose="02020603050405020304" pitchFamily="18" charset="0"/>
              </a:rPr>
              <a:t>I. John the Baptist </a:t>
            </a:r>
            <a:r>
              <a:rPr lang="en-US" sz="3400" u="sng" kern="100">
                <a:solidFill>
                  <a:srgbClr val="FFFFFF"/>
                </a:solidFill>
                <a:effectLst/>
                <a:ea typeface="Aptos" panose="020B0004020202020204" pitchFamily="34" charset="0"/>
                <a:cs typeface="Times New Roman" panose="02020603050405020304" pitchFamily="18" charset="0"/>
              </a:rPr>
              <a:t>glorified</a:t>
            </a:r>
            <a:r>
              <a:rPr lang="en-US" sz="3400" kern="100">
                <a:solidFill>
                  <a:srgbClr val="FFFFFF"/>
                </a:solidFill>
                <a:effectLst/>
                <a:ea typeface="Aptos" panose="020B0004020202020204" pitchFamily="34" charset="0"/>
                <a:cs typeface="Times New Roman" panose="02020603050405020304" pitchFamily="18" charset="0"/>
              </a:rPr>
              <a:t> Jesus resulting in his disciples following Jesus v. 35-39.</a:t>
            </a:r>
            <a:endParaRPr lang="en-US" sz="3400">
              <a:solidFill>
                <a:srgbClr val="FFFFFF"/>
              </a:solidFill>
            </a:endParaRPr>
          </a:p>
        </p:txBody>
      </p:sp>
      <p:sp>
        <p:nvSpPr>
          <p:cNvPr id="3" name="Content Placeholder 2">
            <a:extLst>
              <a:ext uri="{FF2B5EF4-FFF2-40B4-BE49-F238E27FC236}">
                <a16:creationId xmlns:a16="http://schemas.microsoft.com/office/drawing/2014/main" id="{33DAE410-2924-F3B4-7E51-8B36234C25B4}"/>
              </a:ext>
            </a:extLst>
          </p:cNvPr>
          <p:cNvSpPr>
            <a:spLocks noGrp="1"/>
          </p:cNvSpPr>
          <p:nvPr>
            <p:ph idx="1"/>
          </p:nvPr>
        </p:nvSpPr>
        <p:spPr>
          <a:xfrm>
            <a:off x="1371599" y="2318197"/>
            <a:ext cx="9724031" cy="3683358"/>
          </a:xfrm>
        </p:spPr>
        <p:txBody>
          <a:bodyPr anchor="ctr">
            <a:normAutofit/>
          </a:bodyPr>
          <a:lstStyle/>
          <a:p>
            <a:pPr marL="514350" indent="-514350">
              <a:buFont typeface="+mj-lt"/>
              <a:buAutoNum type="alphaUcPeriod"/>
            </a:pPr>
            <a:r>
              <a:rPr lang="en-US" sz="3600" dirty="0"/>
              <a:t>They wanted to become </a:t>
            </a:r>
            <a:r>
              <a:rPr lang="en-US" sz="3600" u="sng" dirty="0"/>
              <a:t>disciples</a:t>
            </a:r>
            <a:r>
              <a:rPr lang="en-US" sz="3600" dirty="0"/>
              <a:t> of Jesus.</a:t>
            </a:r>
          </a:p>
          <a:p>
            <a:pPr marL="514350" indent="-514350">
              <a:buFont typeface="+mj-lt"/>
              <a:buAutoNum type="alphaUcPeriod"/>
            </a:pPr>
            <a:r>
              <a:rPr lang="en-US" sz="3600" dirty="0"/>
              <a:t>A disciple Jesus is someone who believes in Him and is trying to live like Him.</a:t>
            </a:r>
          </a:p>
        </p:txBody>
      </p:sp>
    </p:spTree>
    <p:extLst>
      <p:ext uri="{BB962C8B-B14F-4D97-AF65-F5344CB8AC3E}">
        <p14:creationId xmlns:p14="http://schemas.microsoft.com/office/powerpoint/2010/main" val="2696199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7124F6-2903-3449-B8B6-778B91847F9C}"/>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II. Andrew Introduced His Brother Simon to Jesus vv. 40-42.</a:t>
            </a:r>
          </a:p>
        </p:txBody>
      </p:sp>
      <p:sp>
        <p:nvSpPr>
          <p:cNvPr id="3" name="Content Placeholder 2">
            <a:extLst>
              <a:ext uri="{FF2B5EF4-FFF2-40B4-BE49-F238E27FC236}">
                <a16:creationId xmlns:a16="http://schemas.microsoft.com/office/drawing/2014/main" id="{0C9BEFDE-4AA2-B9B2-3B3A-5A92456FFE30}"/>
              </a:ext>
            </a:extLst>
          </p:cNvPr>
          <p:cNvSpPr>
            <a:spLocks noGrp="1"/>
          </p:cNvSpPr>
          <p:nvPr>
            <p:ph idx="1"/>
          </p:nvPr>
        </p:nvSpPr>
        <p:spPr>
          <a:xfrm>
            <a:off x="1371599" y="2318197"/>
            <a:ext cx="9724031" cy="3683358"/>
          </a:xfrm>
        </p:spPr>
        <p:txBody>
          <a:bodyPr anchor="ctr">
            <a:noAutofit/>
          </a:bodyPr>
          <a:lstStyle/>
          <a:p>
            <a:pPr marL="0" indent="0">
              <a:buNone/>
            </a:pPr>
            <a:r>
              <a:rPr lang="en-US" sz="3600" b="1" i="0" baseline="30000" dirty="0">
                <a:effectLst/>
              </a:rPr>
              <a:t>40 </a:t>
            </a:r>
            <a:r>
              <a:rPr lang="en-US" sz="3600" b="0" i="0" dirty="0">
                <a:effectLst/>
              </a:rPr>
              <a:t>One of the two who heard John speak and followed Jesus was Andrew, Simon Peter's brother. </a:t>
            </a:r>
            <a:r>
              <a:rPr lang="en-US" sz="3600" b="1" i="0" baseline="30000" dirty="0">
                <a:effectLst/>
              </a:rPr>
              <a:t>41 </a:t>
            </a:r>
            <a:r>
              <a:rPr lang="en-US" sz="3600" b="0" i="0" dirty="0">
                <a:effectLst/>
              </a:rPr>
              <a:t>He first found his own brother Simon and said to him, “We have found the Messiah” (which means Christ). </a:t>
            </a:r>
            <a:r>
              <a:rPr lang="en-US" sz="3600" b="1" i="0" baseline="30000" dirty="0">
                <a:effectLst/>
              </a:rPr>
              <a:t>42 </a:t>
            </a:r>
            <a:r>
              <a:rPr lang="en-US" sz="3600" b="0" i="0" dirty="0">
                <a:effectLst/>
              </a:rPr>
              <a:t>He brought him to Jesus. Jesus looked at him and said, “You are Simon the son of John. You shall be called Cephas” (which means Peter).</a:t>
            </a:r>
            <a:endParaRPr lang="en-US" sz="3600" dirty="0"/>
          </a:p>
        </p:txBody>
      </p:sp>
    </p:spTree>
    <p:extLst>
      <p:ext uri="{BB962C8B-B14F-4D97-AF65-F5344CB8AC3E}">
        <p14:creationId xmlns:p14="http://schemas.microsoft.com/office/powerpoint/2010/main" val="595678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B02B7E-456F-9FAE-4B9E-C7BB77CBAE34}"/>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II. Andrew Introduced His Brother Simon to Jesus vv. 40-42.</a:t>
            </a:r>
          </a:p>
        </p:txBody>
      </p:sp>
      <p:sp>
        <p:nvSpPr>
          <p:cNvPr id="3" name="Content Placeholder 2">
            <a:extLst>
              <a:ext uri="{FF2B5EF4-FFF2-40B4-BE49-F238E27FC236}">
                <a16:creationId xmlns:a16="http://schemas.microsoft.com/office/drawing/2014/main" id="{69AB53F2-F48B-54F5-AEA1-1CCD53A95004}"/>
              </a:ext>
            </a:extLst>
          </p:cNvPr>
          <p:cNvSpPr>
            <a:spLocks noGrp="1"/>
          </p:cNvSpPr>
          <p:nvPr>
            <p:ph idx="1"/>
          </p:nvPr>
        </p:nvSpPr>
        <p:spPr>
          <a:xfrm>
            <a:off x="1371599" y="2318197"/>
            <a:ext cx="9724031" cy="3683358"/>
          </a:xfrm>
        </p:spPr>
        <p:txBody>
          <a:bodyPr anchor="ctr">
            <a:noAutofit/>
          </a:bodyPr>
          <a:lstStyle/>
          <a:p>
            <a:pPr marL="514350" indent="-514350">
              <a:buFont typeface="+mj-lt"/>
              <a:buAutoNum type="alphaUcPeriod"/>
            </a:pPr>
            <a:r>
              <a:rPr lang="en-US" sz="3600" dirty="0"/>
              <a:t>We have found God’s anointed King (v. 41)!</a:t>
            </a:r>
          </a:p>
          <a:p>
            <a:pPr marL="514350" indent="-514350">
              <a:buFont typeface="+mj-lt"/>
              <a:buAutoNum type="alphaUcPeriod"/>
            </a:pPr>
            <a:r>
              <a:rPr lang="en-US" sz="3600" dirty="0"/>
              <a:t>Peter was a hard-headed man who was unsteady at times. Jesus saw wat peter would become (Eph. 2:18-22; Matt. 16:18).</a:t>
            </a:r>
          </a:p>
          <a:p>
            <a:pPr marL="514350" indent="-514350">
              <a:buFont typeface="+mj-lt"/>
              <a:buAutoNum type="alphaUcPeriod"/>
            </a:pPr>
            <a:r>
              <a:rPr lang="en-US" sz="3600" dirty="0"/>
              <a:t>Jesus sees you as you are and sees what you will become as He works in you to </a:t>
            </a:r>
            <a:r>
              <a:rPr lang="en-US" sz="3600" u="sng" dirty="0"/>
              <a:t>transform </a:t>
            </a:r>
            <a:r>
              <a:rPr lang="en-US" sz="3600" dirty="0"/>
              <a:t>you.</a:t>
            </a:r>
          </a:p>
        </p:txBody>
      </p:sp>
    </p:spTree>
    <p:extLst>
      <p:ext uri="{BB962C8B-B14F-4D97-AF65-F5344CB8AC3E}">
        <p14:creationId xmlns:p14="http://schemas.microsoft.com/office/powerpoint/2010/main" val="331870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347510-C75E-459E-DD9B-77DDAFD8A674}"/>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III. </a:t>
            </a:r>
            <a:r>
              <a:rPr lang="en-US" sz="4000" kern="100">
                <a:solidFill>
                  <a:srgbClr val="FFFFFF"/>
                </a:solidFill>
                <a:effectLst/>
                <a:ea typeface="Aptos" panose="020B0004020202020204" pitchFamily="34" charset="0"/>
                <a:cs typeface="Times New Roman" panose="02020603050405020304" pitchFamily="18" charset="0"/>
              </a:rPr>
              <a:t>Jesus called Philip to follow Him v. 43.</a:t>
            </a:r>
            <a:endParaRPr lang="en-US" sz="4000">
              <a:solidFill>
                <a:srgbClr val="FFFFFF"/>
              </a:solidFill>
            </a:endParaRPr>
          </a:p>
        </p:txBody>
      </p:sp>
      <p:sp>
        <p:nvSpPr>
          <p:cNvPr id="3" name="Content Placeholder 2">
            <a:extLst>
              <a:ext uri="{FF2B5EF4-FFF2-40B4-BE49-F238E27FC236}">
                <a16:creationId xmlns:a16="http://schemas.microsoft.com/office/drawing/2014/main" id="{D4CF5D6C-ACEE-9AFB-E33F-E6652E4AF694}"/>
              </a:ext>
            </a:extLst>
          </p:cNvPr>
          <p:cNvSpPr>
            <a:spLocks noGrp="1"/>
          </p:cNvSpPr>
          <p:nvPr>
            <p:ph idx="1"/>
          </p:nvPr>
        </p:nvSpPr>
        <p:spPr>
          <a:xfrm>
            <a:off x="1371599" y="2318197"/>
            <a:ext cx="9724031" cy="3683358"/>
          </a:xfrm>
        </p:spPr>
        <p:txBody>
          <a:bodyPr anchor="ctr">
            <a:normAutofit/>
          </a:bodyPr>
          <a:lstStyle/>
          <a:p>
            <a:pPr marL="0" indent="0">
              <a:buNone/>
            </a:pPr>
            <a:r>
              <a:rPr lang="en-US" sz="3600" b="1" i="0" baseline="30000" dirty="0">
                <a:effectLst/>
              </a:rPr>
              <a:t>43 </a:t>
            </a:r>
            <a:r>
              <a:rPr lang="en-US" sz="3600" b="0" i="0" dirty="0">
                <a:effectLst/>
              </a:rPr>
              <a:t>The next day Jesus decided to go to Galilee. He found Philip and said to him, “Follow me.”</a:t>
            </a:r>
          </a:p>
          <a:p>
            <a:pPr marL="0" indent="0">
              <a:buNone/>
            </a:pPr>
            <a:endParaRPr lang="en-US" sz="3600" dirty="0"/>
          </a:p>
          <a:p>
            <a:pPr marL="0" indent="0">
              <a:buNone/>
            </a:pPr>
            <a:r>
              <a:rPr lang="en-US" sz="3600" i="1" dirty="0">
                <a:effectLst/>
                <a:latin typeface="Times New Roman" panose="02020603050405020304" pitchFamily="18" charset="0"/>
                <a:ea typeface="Aptos" panose="020B0004020202020204" pitchFamily="34" charset="0"/>
              </a:rPr>
              <a:t>Philip became a follower of Jesus and invited others to join him…</a:t>
            </a:r>
            <a:endParaRPr lang="en-US" sz="3600" dirty="0"/>
          </a:p>
        </p:txBody>
      </p:sp>
    </p:spTree>
    <p:extLst>
      <p:ext uri="{BB962C8B-B14F-4D97-AF65-F5344CB8AC3E}">
        <p14:creationId xmlns:p14="http://schemas.microsoft.com/office/powerpoint/2010/main" val="2140801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3E9D48-6664-D492-21AE-CCC53CB26561}"/>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IV. Philip invited Nathanael to Come and See Jesus vv. 44-51.</a:t>
            </a:r>
          </a:p>
        </p:txBody>
      </p:sp>
      <p:sp>
        <p:nvSpPr>
          <p:cNvPr id="3" name="Content Placeholder 2">
            <a:extLst>
              <a:ext uri="{FF2B5EF4-FFF2-40B4-BE49-F238E27FC236}">
                <a16:creationId xmlns:a16="http://schemas.microsoft.com/office/drawing/2014/main" id="{A776345B-7FA3-1502-0D37-CE143BA1BC6B}"/>
              </a:ext>
            </a:extLst>
          </p:cNvPr>
          <p:cNvSpPr>
            <a:spLocks noGrp="1"/>
          </p:cNvSpPr>
          <p:nvPr>
            <p:ph idx="1"/>
          </p:nvPr>
        </p:nvSpPr>
        <p:spPr>
          <a:xfrm>
            <a:off x="1371599" y="2318197"/>
            <a:ext cx="9724031" cy="3683358"/>
          </a:xfrm>
        </p:spPr>
        <p:txBody>
          <a:bodyPr anchor="ctr">
            <a:normAutofit/>
          </a:bodyPr>
          <a:lstStyle/>
          <a:p>
            <a:pPr marL="0" indent="0">
              <a:buNone/>
            </a:pPr>
            <a:r>
              <a:rPr lang="en-US" sz="3600" b="1" i="0" baseline="30000" dirty="0">
                <a:effectLst/>
              </a:rPr>
              <a:t>44 </a:t>
            </a:r>
            <a:r>
              <a:rPr lang="en-US" sz="3600" b="0" i="0" dirty="0">
                <a:effectLst/>
              </a:rPr>
              <a:t>Now Philip was from Bethsaida, the city of Andrew and Peter. </a:t>
            </a:r>
            <a:r>
              <a:rPr lang="en-US" sz="3600" b="1" i="0" baseline="30000" dirty="0">
                <a:effectLst/>
              </a:rPr>
              <a:t>45 </a:t>
            </a:r>
            <a:r>
              <a:rPr lang="en-US" sz="3600" b="0" i="0" dirty="0">
                <a:effectLst/>
              </a:rPr>
              <a:t>Philip found Nathanael and said to him, “We have found him of whom Moses in the Law and also the prophets wrote, Jesus of Nazareth, the son of Joseph.” </a:t>
            </a:r>
            <a:r>
              <a:rPr lang="en-US" sz="3600" b="1" i="0" baseline="30000" dirty="0">
                <a:effectLst/>
              </a:rPr>
              <a:t>46 </a:t>
            </a:r>
            <a:r>
              <a:rPr lang="en-US" sz="3600" b="0" i="0" dirty="0">
                <a:effectLst/>
              </a:rPr>
              <a:t>Nathanael said to him, “Can anything good come out of Nazareth?” Philip said to him, “Come and see.”</a:t>
            </a:r>
            <a:endParaRPr lang="en-US" sz="3600" dirty="0"/>
          </a:p>
        </p:txBody>
      </p:sp>
    </p:spTree>
    <p:extLst>
      <p:ext uri="{BB962C8B-B14F-4D97-AF65-F5344CB8AC3E}">
        <p14:creationId xmlns:p14="http://schemas.microsoft.com/office/powerpoint/2010/main" val="279220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46F9D4-477C-995C-096C-F1245A8F4B6C}"/>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IV. Philip invited Nathanael to Come and See Jesus vv. 44-51.</a:t>
            </a:r>
          </a:p>
        </p:txBody>
      </p:sp>
      <p:sp>
        <p:nvSpPr>
          <p:cNvPr id="3" name="Content Placeholder 2">
            <a:extLst>
              <a:ext uri="{FF2B5EF4-FFF2-40B4-BE49-F238E27FC236}">
                <a16:creationId xmlns:a16="http://schemas.microsoft.com/office/drawing/2014/main" id="{F5D9174C-C2E6-C9B7-FC24-BC049B884E74}"/>
              </a:ext>
            </a:extLst>
          </p:cNvPr>
          <p:cNvSpPr>
            <a:spLocks noGrp="1"/>
          </p:cNvSpPr>
          <p:nvPr>
            <p:ph idx="1"/>
          </p:nvPr>
        </p:nvSpPr>
        <p:spPr>
          <a:xfrm>
            <a:off x="1371599" y="2318197"/>
            <a:ext cx="9724031" cy="3683358"/>
          </a:xfrm>
        </p:spPr>
        <p:txBody>
          <a:bodyPr anchor="ctr">
            <a:noAutofit/>
          </a:bodyPr>
          <a:lstStyle/>
          <a:p>
            <a:pPr marL="0" indent="0">
              <a:buNone/>
            </a:pPr>
            <a:r>
              <a:rPr lang="en-US" sz="3600" b="1" i="0" baseline="30000" dirty="0">
                <a:effectLst/>
              </a:rPr>
              <a:t> </a:t>
            </a:r>
            <a:r>
              <a:rPr lang="en-US" sz="3600" b="0" i="0" dirty="0">
                <a:effectLst/>
              </a:rPr>
              <a:t>Jesus saw Nathanael coming toward him and said of him, “Behold, an Israelite indeed, in whom there is no deceit!” </a:t>
            </a:r>
            <a:r>
              <a:rPr lang="en-US" sz="3600" b="1" i="0" baseline="30000" dirty="0">
                <a:effectLst/>
              </a:rPr>
              <a:t>48 </a:t>
            </a:r>
            <a:r>
              <a:rPr lang="en-US" sz="3600" b="0" i="0" dirty="0">
                <a:effectLst/>
              </a:rPr>
              <a:t>Nathanael said to him, “How do you know me?” Jesus answered him, “Before Philip called you, when you were under the fig tree, I saw you.” </a:t>
            </a:r>
            <a:r>
              <a:rPr lang="en-US" sz="3600" b="1" i="0" baseline="30000" dirty="0">
                <a:effectLst/>
              </a:rPr>
              <a:t>49 </a:t>
            </a:r>
            <a:r>
              <a:rPr lang="en-US" sz="3600" b="0" i="0" dirty="0">
                <a:effectLst/>
              </a:rPr>
              <a:t>Nathanael answered him, “Rabbi, you are the Son of God! You are the King of Israel!” </a:t>
            </a:r>
            <a:endParaRPr lang="en-US" sz="3600" dirty="0"/>
          </a:p>
        </p:txBody>
      </p:sp>
    </p:spTree>
    <p:extLst>
      <p:ext uri="{BB962C8B-B14F-4D97-AF65-F5344CB8AC3E}">
        <p14:creationId xmlns:p14="http://schemas.microsoft.com/office/powerpoint/2010/main" val="3170662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TotalTime>
  <Words>971</Words>
  <Application>Microsoft Office PowerPoint</Application>
  <PresentationFormat>Widescreen</PresentationFormat>
  <Paragraphs>38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Times New Roman</vt:lpstr>
      <vt:lpstr>Office Theme</vt:lpstr>
      <vt:lpstr>Who is Jesus Part 6</vt:lpstr>
      <vt:lpstr>John 1:35-39</vt:lpstr>
      <vt:lpstr>John 1:35-39</vt:lpstr>
      <vt:lpstr>I. John the Baptist glorified Jesus resulting in his disciples following Jesus v. 35-39.</vt:lpstr>
      <vt:lpstr>II. Andrew Introduced His Brother Simon to Jesus vv. 40-42.</vt:lpstr>
      <vt:lpstr>II. Andrew Introduced His Brother Simon to Jesus vv. 40-42.</vt:lpstr>
      <vt:lpstr>III. Jesus called Philip to follow Him v. 43.</vt:lpstr>
      <vt:lpstr>IV. Philip invited Nathanael to Come and See Jesus vv. 44-51.</vt:lpstr>
      <vt:lpstr>IV. Philip invited Nathanael to Come and See Jesus vv. 44-51.</vt:lpstr>
      <vt:lpstr>IV. Philip invited Nathanael to Come and See Jesus vv. 44-51.</vt:lpstr>
      <vt:lpstr>We can invite people to participate in the church which is the body of Christ.</vt:lpstr>
      <vt:lpstr>At Church the Word of God Penetrates our Hearts. </vt:lpstr>
      <vt:lpstr>At Church the Presence of the Holy Spirit is Encountered. </vt:lpstr>
      <vt:lpstr>When We Invite People to Gather, Grow, and Go with us We Invite them to Follow Jesus With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Kitinoja</dc:creator>
  <cp:lastModifiedBy>Robert Caudill</cp:lastModifiedBy>
  <cp:revision>11</cp:revision>
  <dcterms:created xsi:type="dcterms:W3CDTF">2024-10-25T13:37:27Z</dcterms:created>
  <dcterms:modified xsi:type="dcterms:W3CDTF">2024-10-26T13:38:58Z</dcterms:modified>
</cp:coreProperties>
</file>